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3"/>
  </p:notesMasterIdLst>
  <p:handoutMasterIdLst>
    <p:handoutMasterId r:id="rId34"/>
  </p:handoutMasterIdLst>
  <p:sldIdLst>
    <p:sldId id="257" r:id="rId2"/>
    <p:sldId id="1574" r:id="rId3"/>
    <p:sldId id="1555" r:id="rId4"/>
    <p:sldId id="497" r:id="rId5"/>
    <p:sldId id="498" r:id="rId6"/>
    <p:sldId id="259" r:id="rId7"/>
    <p:sldId id="1554" r:id="rId8"/>
    <p:sldId id="260" r:id="rId9"/>
    <p:sldId id="290" r:id="rId10"/>
    <p:sldId id="1557" r:id="rId11"/>
    <p:sldId id="1556" r:id="rId12"/>
    <p:sldId id="258" r:id="rId13"/>
    <p:sldId id="1599" r:id="rId14"/>
    <p:sldId id="1577" r:id="rId15"/>
    <p:sldId id="313" r:id="rId16"/>
    <p:sldId id="1600" r:id="rId17"/>
    <p:sldId id="1609" r:id="rId18"/>
    <p:sldId id="1619" r:id="rId19"/>
    <p:sldId id="1620" r:id="rId20"/>
    <p:sldId id="1602" r:id="rId21"/>
    <p:sldId id="1564" r:id="rId22"/>
    <p:sldId id="1565" r:id="rId23"/>
    <p:sldId id="1601" r:id="rId24"/>
    <p:sldId id="1603" r:id="rId25"/>
    <p:sldId id="261" r:id="rId26"/>
    <p:sldId id="1615" r:id="rId27"/>
    <p:sldId id="1616" r:id="rId28"/>
    <p:sldId id="1618" r:id="rId29"/>
    <p:sldId id="1621" r:id="rId30"/>
    <p:sldId id="1622" r:id="rId31"/>
    <p:sldId id="1561" r:id="rId3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214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02/03/2026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DE1EB-C013-6066-638C-01F10E735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994" y="287967"/>
            <a:ext cx="10972800" cy="1142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E7728BE-195E-3E5A-D3A3-46E0A0AD4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994" y="1786089"/>
            <a:ext cx="11518965" cy="2496211"/>
          </a:xfrm>
        </p:spPr>
        <p:txBody>
          <a:bodyPr/>
          <a:lstStyle>
            <a:lvl1pPr>
              <a:spcAft>
                <a:spcPts val="599"/>
              </a:spcAft>
              <a:defRPr/>
            </a:lvl1pPr>
            <a:lvl2pPr>
              <a:spcAft>
                <a:spcPts val="599"/>
              </a:spcAft>
              <a:buClr>
                <a:schemeClr val="accent6">
                  <a:lumMod val="75000"/>
                </a:schemeClr>
              </a:buClr>
              <a:defRPr/>
            </a:lvl2pPr>
            <a:lvl3pPr>
              <a:spcAft>
                <a:spcPts val="599"/>
              </a:spcAft>
              <a:buClr>
                <a:srgbClr val="073763"/>
              </a:buClr>
              <a:defRPr/>
            </a:lvl3pPr>
            <a:lvl4pPr>
              <a:spcAft>
                <a:spcPts val="599"/>
              </a:spcAft>
              <a:defRPr/>
            </a:lvl4pPr>
            <a:lvl5pPr>
              <a:spcAft>
                <a:spcPts val="599"/>
              </a:spcAft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18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vsms.saude.gov.br/bvs/publicacoes/avaliacao_tecnologias_saude_ferramentas_gestao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ite.se/avakchek" TargetMode="External"/><Relationship Id="rId2" Type="http://schemas.openxmlformats.org/officeDocument/2006/relationships/hyperlink" Target="https://www.gov.br/apps/avakch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754" y="1066803"/>
            <a:ext cx="6253317" cy="2910157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600" dirty="0"/>
              <a:t>REALINHANDO TRILHAS  PARA DESENVOLVER TECNOLOGIAS NO GRUPO DE PESQUISA PESCA-UEPA: RELATO DE EXPERIÊNCIA</a:t>
            </a: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03CB8A18-BF2A-FE41-1060-70EB7DD3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0372" r="1296" b="12818"/>
          <a:stretch/>
        </p:blipFill>
        <p:spPr>
          <a:xfrm>
            <a:off x="10494335" y="4672739"/>
            <a:ext cx="1388233" cy="19103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38950EA-67B4-1688-A656-44C5A2BA8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9099" r="16660"/>
          <a:stretch/>
        </p:blipFill>
        <p:spPr>
          <a:xfrm>
            <a:off x="8245807" y="4672739"/>
            <a:ext cx="1778129" cy="19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5BC4ADAC-293E-4155-BAFF-856200A33EEF}"/>
              </a:ext>
            </a:extLst>
          </p:cNvPr>
          <p:cNvGrpSpPr/>
          <p:nvPr/>
        </p:nvGrpSpPr>
        <p:grpSpPr>
          <a:xfrm>
            <a:off x="3410607" y="578556"/>
            <a:ext cx="5992051" cy="5732584"/>
            <a:chOff x="3410607" y="578556"/>
            <a:chExt cx="5992051" cy="5732584"/>
          </a:xfrm>
        </p:grpSpPr>
        <p:sp>
          <p:nvSpPr>
            <p:cNvPr id="5" name="Círculo Parcial 4">
              <a:extLst>
                <a:ext uri="{FF2B5EF4-FFF2-40B4-BE49-F238E27FC236}">
                  <a16:creationId xmlns:a16="http://schemas.microsoft.com/office/drawing/2014/main" id="{7A2629D9-8E5E-4061-BA8A-1E57A76392FF}"/>
                </a:ext>
              </a:extLst>
            </p:cNvPr>
            <p:cNvSpPr/>
            <p:nvPr/>
          </p:nvSpPr>
          <p:spPr>
            <a:xfrm flipH="1">
              <a:off x="3410607" y="578556"/>
              <a:ext cx="5732584" cy="5732584"/>
            </a:xfrm>
            <a:prstGeom prst="pie">
              <a:avLst>
                <a:gd name="adj1" fmla="val 5390833"/>
                <a:gd name="adj2" fmla="val 1620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  <a:lin ang="5400000" scaled="1"/>
              <a:tileRect/>
            </a:gra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TextBox 8">
              <a:extLst>
                <a:ext uri="{FF2B5EF4-FFF2-40B4-BE49-F238E27FC236}">
                  <a16:creationId xmlns:a16="http://schemas.microsoft.com/office/drawing/2014/main" id="{887A9496-BA5A-4694-8AA2-5D019D17BD27}"/>
                </a:ext>
              </a:extLst>
            </p:cNvPr>
            <p:cNvSpPr txBox="1"/>
            <p:nvPr/>
          </p:nvSpPr>
          <p:spPr>
            <a:xfrm>
              <a:off x="6977350" y="3184015"/>
              <a:ext cx="24253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MODELOS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04DE560C-9A08-4A32-B611-74298B55EC9D}"/>
              </a:ext>
            </a:extLst>
          </p:cNvPr>
          <p:cNvGrpSpPr/>
          <p:nvPr/>
        </p:nvGrpSpPr>
        <p:grpSpPr>
          <a:xfrm>
            <a:off x="156754" y="578556"/>
            <a:ext cx="8624639" cy="5721132"/>
            <a:chOff x="-173758" y="567104"/>
            <a:chExt cx="8955151" cy="5732584"/>
          </a:xfrm>
        </p:grpSpPr>
        <p:sp>
          <p:nvSpPr>
            <p:cNvPr id="123" name="Círculo Parcial 122">
              <a:extLst>
                <a:ext uri="{FF2B5EF4-FFF2-40B4-BE49-F238E27FC236}">
                  <a16:creationId xmlns:a16="http://schemas.microsoft.com/office/drawing/2014/main" id="{75857577-6994-4279-9CB0-EA8EA170F9EA}"/>
                </a:ext>
              </a:extLst>
            </p:cNvPr>
            <p:cNvSpPr/>
            <p:nvPr/>
          </p:nvSpPr>
          <p:spPr>
            <a:xfrm>
              <a:off x="-173758" y="567104"/>
              <a:ext cx="8955151" cy="5732584"/>
            </a:xfrm>
            <a:prstGeom prst="pie">
              <a:avLst>
                <a:gd name="adj1" fmla="val 5390833"/>
                <a:gd name="adj2" fmla="val 16200000"/>
              </a:avLst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extBox 8">
              <a:extLst>
                <a:ext uri="{FF2B5EF4-FFF2-40B4-BE49-F238E27FC236}">
                  <a16:creationId xmlns:a16="http://schemas.microsoft.com/office/drawing/2014/main" id="{448F2543-04D6-47E5-A9C9-DE25B57D4BAE}"/>
                </a:ext>
              </a:extLst>
            </p:cNvPr>
            <p:cNvSpPr txBox="1"/>
            <p:nvPr/>
          </p:nvSpPr>
          <p:spPr>
            <a:xfrm>
              <a:off x="892481" y="1393852"/>
              <a:ext cx="3646030" cy="453337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ADDIE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altLang="ko-KR" sz="32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DESIGN THINKING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altLang="ko-KR" sz="32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PRÁXICO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ENGENHARIA DE SO</a:t>
              </a:r>
              <a:r>
                <a:rPr lang="en-US" altLang="ko-KR" sz="32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FTWARE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SISTEMAS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pt-BR" sz="3200" b="1" i="0" dirty="0">
                  <a:effectLst/>
                  <a:highlight>
                    <a:srgbClr val="FFFFFF"/>
                  </a:highlight>
                  <a:latin typeface="Bebas Neue" panose="020B0606020202050201" pitchFamily="34" charset="0"/>
                </a:rPr>
                <a:t>Design Science </a:t>
              </a:r>
              <a:r>
                <a:rPr lang="pt-BR" sz="3200" b="1" i="0" dirty="0" err="1">
                  <a:effectLst/>
                  <a:highlight>
                    <a:srgbClr val="FFFFFF"/>
                  </a:highlight>
                  <a:latin typeface="Bebas Neue" panose="020B0606020202050201" pitchFamily="34" charset="0"/>
                </a:rPr>
                <a:t>Research</a:t>
              </a:r>
              <a:r>
                <a:rPr lang="pt-BR" sz="3200" b="1" i="0" dirty="0">
                  <a:effectLst/>
                  <a:highlight>
                    <a:srgbClr val="FFFFFF"/>
                  </a:highlight>
                  <a:latin typeface="Bebas Neue" panose="020B0606020202050201" pitchFamily="34" charset="0"/>
                </a:rPr>
                <a:t> (DSR)</a:t>
              </a:r>
              <a:endParaRPr kumimoji="0" lang="en-US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E6EB428F-E066-4DFB-87D2-22F0D6CBA779}"/>
              </a:ext>
            </a:extLst>
          </p:cNvPr>
          <p:cNvSpPr/>
          <p:nvPr/>
        </p:nvSpPr>
        <p:spPr>
          <a:xfrm>
            <a:off x="4933217" y="2266217"/>
            <a:ext cx="2325566" cy="23255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EB7A98-8CF9-4090-A1AF-10A2387182A1}"/>
              </a:ext>
            </a:extLst>
          </p:cNvPr>
          <p:cNvSpPr/>
          <p:nvPr/>
        </p:nvSpPr>
        <p:spPr>
          <a:xfrm>
            <a:off x="5950927" y="426427"/>
            <a:ext cx="290146" cy="60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94C981B-86FD-4D92-954A-52DEAB36854E}"/>
              </a:ext>
            </a:extLst>
          </p:cNvPr>
          <p:cNvGrpSpPr/>
          <p:nvPr/>
        </p:nvGrpSpPr>
        <p:grpSpPr>
          <a:xfrm rot="429916">
            <a:off x="5033428" y="2366428"/>
            <a:ext cx="2125144" cy="2125144"/>
            <a:chOff x="1926107" y="1619348"/>
            <a:chExt cx="3193568" cy="3193568"/>
          </a:xfrm>
          <a:solidFill>
            <a:schemeClr val="bg2"/>
          </a:solidFill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6A1A2FD-7572-4C90-858D-3D63A8C782E9}"/>
                </a:ext>
              </a:extLst>
            </p:cNvPr>
            <p:cNvSpPr/>
            <p:nvPr/>
          </p:nvSpPr>
          <p:spPr>
            <a:xfrm>
              <a:off x="2186087" y="1879331"/>
              <a:ext cx="2673606" cy="2673606"/>
            </a:xfrm>
            <a:prstGeom prst="ellipse">
              <a:avLst/>
            </a:prstGeom>
            <a:noFill/>
            <a:ln w="1270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4CABA712-3993-4726-8E08-41C26A9FA8D4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ABAEED7F-2940-4D25-A1B8-970DA4C38AA1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42" name="Trapezoide 41">
                  <a:extLst>
                    <a:ext uri="{FF2B5EF4-FFF2-40B4-BE49-F238E27FC236}">
                      <a16:creationId xmlns:a16="http://schemas.microsoft.com/office/drawing/2014/main" id="{8749F70E-1A3C-4670-A6FD-5440AE92E96D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rapezoide 42">
                  <a:extLst>
                    <a:ext uri="{FF2B5EF4-FFF2-40B4-BE49-F238E27FC236}">
                      <a16:creationId xmlns:a16="http://schemas.microsoft.com/office/drawing/2014/main" id="{3C28BA03-02FD-493D-B88B-098D59EDA95C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3DC6493C-64F5-4F42-9C9A-8DB95E737E54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40" name="Trapezoide 39">
                  <a:extLst>
                    <a:ext uri="{FF2B5EF4-FFF2-40B4-BE49-F238E27FC236}">
                      <a16:creationId xmlns:a16="http://schemas.microsoft.com/office/drawing/2014/main" id="{7B9C8961-F641-43A7-938E-1D7487BED7E2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rapezoide 40">
                  <a:extLst>
                    <a:ext uri="{FF2B5EF4-FFF2-40B4-BE49-F238E27FC236}">
                      <a16:creationId xmlns:a16="http://schemas.microsoft.com/office/drawing/2014/main" id="{2D31352F-6C2A-4A17-830B-79162CF94B1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7B02385-80FE-466B-BD5C-C485B425EA56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008BDB26-3129-41C0-9EEF-8DB4C9E6DD10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6" name="Trapezoide 35">
                  <a:extLst>
                    <a:ext uri="{FF2B5EF4-FFF2-40B4-BE49-F238E27FC236}">
                      <a16:creationId xmlns:a16="http://schemas.microsoft.com/office/drawing/2014/main" id="{6F1B6388-DAD9-46E2-BDC0-75915ABD2A6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rapezoide 36">
                  <a:extLst>
                    <a:ext uri="{FF2B5EF4-FFF2-40B4-BE49-F238E27FC236}">
                      <a16:creationId xmlns:a16="http://schemas.microsoft.com/office/drawing/2014/main" id="{15F503EF-C7B6-4263-9162-8697985FE63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BD384F92-FB93-4145-9ABF-40E01FB1E52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4" name="Trapezoide 33">
                  <a:extLst>
                    <a:ext uri="{FF2B5EF4-FFF2-40B4-BE49-F238E27FC236}">
                      <a16:creationId xmlns:a16="http://schemas.microsoft.com/office/drawing/2014/main" id="{E1B63272-C925-49CC-B473-C111815C2904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rapezoide 34">
                  <a:extLst>
                    <a:ext uri="{FF2B5EF4-FFF2-40B4-BE49-F238E27FC236}">
                      <a16:creationId xmlns:a16="http://schemas.microsoft.com/office/drawing/2014/main" id="{433D5C8C-6198-4085-BCB6-1B64012FEA0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EFA41FE-60E6-4A17-A46B-6319866406A6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9A5DB066-7863-4FAC-87BF-C4322A1CD4D2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0" name="Trapezoide 29">
                  <a:extLst>
                    <a:ext uri="{FF2B5EF4-FFF2-40B4-BE49-F238E27FC236}">
                      <a16:creationId xmlns:a16="http://schemas.microsoft.com/office/drawing/2014/main" id="{E3297532-4513-4ACA-A18B-56AB92D1E53C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rapezoide 30">
                  <a:extLst>
                    <a:ext uri="{FF2B5EF4-FFF2-40B4-BE49-F238E27FC236}">
                      <a16:creationId xmlns:a16="http://schemas.microsoft.com/office/drawing/2014/main" id="{32C68E33-0FB1-46E2-97A5-0631FA89B00C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3200BA50-4FFD-425F-8127-08257799A1D8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8" name="Trapezoide 27">
                  <a:extLst>
                    <a:ext uri="{FF2B5EF4-FFF2-40B4-BE49-F238E27FC236}">
                      <a16:creationId xmlns:a16="http://schemas.microsoft.com/office/drawing/2014/main" id="{6A605DB6-A013-4703-B5EA-ECEDEEDD5C4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rapezoide 28">
                  <a:extLst>
                    <a:ext uri="{FF2B5EF4-FFF2-40B4-BE49-F238E27FC236}">
                      <a16:creationId xmlns:a16="http://schemas.microsoft.com/office/drawing/2014/main" id="{7C633198-B28E-4440-89F1-1327D7247F9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065DF34-58FD-4E0F-AD6D-8837E07A1500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4D43DF2C-4024-4C35-889B-46836215313C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4" name="Trapezoide 23">
                  <a:extLst>
                    <a:ext uri="{FF2B5EF4-FFF2-40B4-BE49-F238E27FC236}">
                      <a16:creationId xmlns:a16="http://schemas.microsoft.com/office/drawing/2014/main" id="{4A1198E6-9452-4F0F-B578-7CF46B22EA2F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rapezoide 24">
                  <a:extLst>
                    <a:ext uri="{FF2B5EF4-FFF2-40B4-BE49-F238E27FC236}">
                      <a16:creationId xmlns:a16="http://schemas.microsoft.com/office/drawing/2014/main" id="{EE794C8F-F305-4B08-9E6E-00BEF6787EEF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0403B1D3-73BF-4B33-8E50-85CF71FE73E9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2" name="Trapezoide 21">
                  <a:extLst>
                    <a:ext uri="{FF2B5EF4-FFF2-40B4-BE49-F238E27FC236}">
                      <a16:creationId xmlns:a16="http://schemas.microsoft.com/office/drawing/2014/main" id="{D8AB428F-B4D7-4580-8A3B-E86FC821615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rapezoide 22">
                  <a:extLst>
                    <a:ext uri="{FF2B5EF4-FFF2-40B4-BE49-F238E27FC236}">
                      <a16:creationId xmlns:a16="http://schemas.microsoft.com/office/drawing/2014/main" id="{D05BEE7B-3994-455D-B0C6-D04BEF3036F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43BC6E1-DFB4-4C1F-BA13-865FD7465244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0C35712A-8747-48DA-BB98-F21445D3DC68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8" name="Trapezoide 17">
                  <a:extLst>
                    <a:ext uri="{FF2B5EF4-FFF2-40B4-BE49-F238E27FC236}">
                      <a16:creationId xmlns:a16="http://schemas.microsoft.com/office/drawing/2014/main" id="{483CF7A3-9502-4FC5-9AFE-4D2A944D7F46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rapezoide 18">
                  <a:extLst>
                    <a:ext uri="{FF2B5EF4-FFF2-40B4-BE49-F238E27FC236}">
                      <a16:creationId xmlns:a16="http://schemas.microsoft.com/office/drawing/2014/main" id="{D323D2DB-A919-4840-B455-62090473FA9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2D9CA018-E215-408B-9D00-414C0F8EDFF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6" name="Trapezoide 15">
                  <a:extLst>
                    <a:ext uri="{FF2B5EF4-FFF2-40B4-BE49-F238E27FC236}">
                      <a16:creationId xmlns:a16="http://schemas.microsoft.com/office/drawing/2014/main" id="{3979B61E-EB74-487E-8E14-489D736414F3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rapezoide 16">
                  <a:extLst>
                    <a:ext uri="{FF2B5EF4-FFF2-40B4-BE49-F238E27FC236}">
                      <a16:creationId xmlns:a16="http://schemas.microsoft.com/office/drawing/2014/main" id="{98F845FC-8CDC-4E67-9AC0-0F428FC85DE5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4E44A3E-BBC7-4C72-BB4C-1C787078F7FA}"/>
              </a:ext>
            </a:extLst>
          </p:cNvPr>
          <p:cNvGrpSpPr/>
          <p:nvPr/>
        </p:nvGrpSpPr>
        <p:grpSpPr>
          <a:xfrm rot="429916">
            <a:off x="5388104" y="2721105"/>
            <a:ext cx="1415788" cy="1415788"/>
            <a:chOff x="1926107" y="1619348"/>
            <a:chExt cx="3193568" cy="3193568"/>
          </a:xfrm>
          <a:solidFill>
            <a:schemeClr val="bg1">
              <a:lumMod val="85000"/>
            </a:schemeClr>
          </a:solidFill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B81E484B-0F12-4B0A-A3CB-490D55C4C050}"/>
                </a:ext>
              </a:extLst>
            </p:cNvPr>
            <p:cNvSpPr/>
            <p:nvPr/>
          </p:nvSpPr>
          <p:spPr>
            <a:xfrm>
              <a:off x="2186087" y="1879331"/>
              <a:ext cx="2673606" cy="267360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EECF266D-AA3D-413F-901C-7FC36E4276A2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75" name="Agrupar 74">
                <a:extLst>
                  <a:ext uri="{FF2B5EF4-FFF2-40B4-BE49-F238E27FC236}">
                    <a16:creationId xmlns:a16="http://schemas.microsoft.com/office/drawing/2014/main" id="{5518114C-A30E-448D-A31C-513AF84A904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9" name="Trapezoide 78">
                  <a:extLst>
                    <a:ext uri="{FF2B5EF4-FFF2-40B4-BE49-F238E27FC236}">
                      <a16:creationId xmlns:a16="http://schemas.microsoft.com/office/drawing/2014/main" id="{77A008A8-2E89-4021-8A01-6BC621B9198B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rapezoide 79">
                  <a:extLst>
                    <a:ext uri="{FF2B5EF4-FFF2-40B4-BE49-F238E27FC236}">
                      <a16:creationId xmlns:a16="http://schemas.microsoft.com/office/drawing/2014/main" id="{2A9CEE91-562B-4FBD-A32C-EB37DAE1400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Agrupar 75">
                <a:extLst>
                  <a:ext uri="{FF2B5EF4-FFF2-40B4-BE49-F238E27FC236}">
                    <a16:creationId xmlns:a16="http://schemas.microsoft.com/office/drawing/2014/main" id="{9FAE327F-0276-4BA5-BECE-3E72BD9A9ABE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7" name="Trapezoide 76">
                  <a:extLst>
                    <a:ext uri="{FF2B5EF4-FFF2-40B4-BE49-F238E27FC236}">
                      <a16:creationId xmlns:a16="http://schemas.microsoft.com/office/drawing/2014/main" id="{19D01AAB-30CB-44D9-95A9-F8B519D7F13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rapezoide 77">
                  <a:extLst>
                    <a:ext uri="{FF2B5EF4-FFF2-40B4-BE49-F238E27FC236}">
                      <a16:creationId xmlns:a16="http://schemas.microsoft.com/office/drawing/2014/main" id="{733C39C0-3523-4737-AAC5-7557318BE01D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794A4B42-8113-4662-AAD5-87B4E15523FC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id="{5FFA8D67-836B-48E0-B10A-DED12B0CB8FB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3" name="Trapezoide 72">
                  <a:extLst>
                    <a:ext uri="{FF2B5EF4-FFF2-40B4-BE49-F238E27FC236}">
                      <a16:creationId xmlns:a16="http://schemas.microsoft.com/office/drawing/2014/main" id="{DFCED6F0-3D6B-4820-BB35-CA00865D47CA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Trapezoide 73">
                  <a:extLst>
                    <a:ext uri="{FF2B5EF4-FFF2-40B4-BE49-F238E27FC236}">
                      <a16:creationId xmlns:a16="http://schemas.microsoft.com/office/drawing/2014/main" id="{0581081A-5DA1-41E5-9073-4705F43CCDA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Agrupar 69">
                <a:extLst>
                  <a:ext uri="{FF2B5EF4-FFF2-40B4-BE49-F238E27FC236}">
                    <a16:creationId xmlns:a16="http://schemas.microsoft.com/office/drawing/2014/main" id="{706D766F-7CE0-4CF8-9E43-93C64E793D3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1" name="Trapezoide 70">
                  <a:extLst>
                    <a:ext uri="{FF2B5EF4-FFF2-40B4-BE49-F238E27FC236}">
                      <a16:creationId xmlns:a16="http://schemas.microsoft.com/office/drawing/2014/main" id="{F4163F99-E76C-46F5-939B-C9307EFE3020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Trapezoide 71">
                  <a:extLst>
                    <a:ext uri="{FF2B5EF4-FFF2-40B4-BE49-F238E27FC236}">
                      <a16:creationId xmlns:a16="http://schemas.microsoft.com/office/drawing/2014/main" id="{43448DFF-D825-42AE-BF7B-F0AD9387CE2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4A4BA13F-C205-46EF-8220-6576B3D5F000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EAB85034-20A5-4F94-A523-9D540AF21C39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7" name="Trapezoide 66">
                  <a:extLst>
                    <a:ext uri="{FF2B5EF4-FFF2-40B4-BE49-F238E27FC236}">
                      <a16:creationId xmlns:a16="http://schemas.microsoft.com/office/drawing/2014/main" id="{D26E3634-3A5E-4447-954D-4146FB29AE3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Trapezoide 67">
                  <a:extLst>
                    <a:ext uri="{FF2B5EF4-FFF2-40B4-BE49-F238E27FC236}">
                      <a16:creationId xmlns:a16="http://schemas.microsoft.com/office/drawing/2014/main" id="{BA727C92-340A-4119-B9BF-23DF39650290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Agrupar 63">
                <a:extLst>
                  <a:ext uri="{FF2B5EF4-FFF2-40B4-BE49-F238E27FC236}">
                    <a16:creationId xmlns:a16="http://schemas.microsoft.com/office/drawing/2014/main" id="{2333279F-2024-41CA-AB05-542BE1ED8D3C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5" name="Trapezoide 64">
                  <a:extLst>
                    <a:ext uri="{FF2B5EF4-FFF2-40B4-BE49-F238E27FC236}">
                      <a16:creationId xmlns:a16="http://schemas.microsoft.com/office/drawing/2014/main" id="{CE82A882-EED9-453D-B2DA-6A37FAFFC5F0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rapezoide 65">
                  <a:extLst>
                    <a:ext uri="{FF2B5EF4-FFF2-40B4-BE49-F238E27FC236}">
                      <a16:creationId xmlns:a16="http://schemas.microsoft.com/office/drawing/2014/main" id="{2299D6FE-E608-4ECA-9B5C-D9688284C37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3B664C72-43D2-4C53-9605-3C4D198F2C97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57" name="Agrupar 56">
                <a:extLst>
                  <a:ext uri="{FF2B5EF4-FFF2-40B4-BE49-F238E27FC236}">
                    <a16:creationId xmlns:a16="http://schemas.microsoft.com/office/drawing/2014/main" id="{D3BBF2F8-732E-4B2E-8623-3ADD4C9B6F24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1" name="Trapezoide 60">
                  <a:extLst>
                    <a:ext uri="{FF2B5EF4-FFF2-40B4-BE49-F238E27FC236}">
                      <a16:creationId xmlns:a16="http://schemas.microsoft.com/office/drawing/2014/main" id="{466B58F0-C770-489E-AEF7-ED378CE37FCB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rapezoide 61">
                  <a:extLst>
                    <a:ext uri="{FF2B5EF4-FFF2-40B4-BE49-F238E27FC236}">
                      <a16:creationId xmlns:a16="http://schemas.microsoft.com/office/drawing/2014/main" id="{8794E34E-BD67-4D33-82BC-33B48B5A2C9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46673933-9C3E-43B2-B270-541F76C5DA5F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9" name="Trapezoide 58">
                  <a:extLst>
                    <a:ext uri="{FF2B5EF4-FFF2-40B4-BE49-F238E27FC236}">
                      <a16:creationId xmlns:a16="http://schemas.microsoft.com/office/drawing/2014/main" id="{1F3F5374-0CD5-4AE2-B5D6-006B23D3CF79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rapezoide 59">
                  <a:extLst>
                    <a:ext uri="{FF2B5EF4-FFF2-40B4-BE49-F238E27FC236}">
                      <a16:creationId xmlns:a16="http://schemas.microsoft.com/office/drawing/2014/main" id="{8F9EDD67-AA1E-4493-A444-3460FB270EF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40ECCED-317D-497A-85D8-37F378669872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51" name="Agrupar 50">
                <a:extLst>
                  <a:ext uri="{FF2B5EF4-FFF2-40B4-BE49-F238E27FC236}">
                    <a16:creationId xmlns:a16="http://schemas.microsoft.com/office/drawing/2014/main" id="{8342D620-84A4-40E4-AC45-584B36A51081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5" name="Trapezoide 54">
                  <a:extLst>
                    <a:ext uri="{FF2B5EF4-FFF2-40B4-BE49-F238E27FC236}">
                      <a16:creationId xmlns:a16="http://schemas.microsoft.com/office/drawing/2014/main" id="{3574A1E7-ADC4-4351-A628-EEC0E3E1525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rapezoide 55">
                  <a:extLst>
                    <a:ext uri="{FF2B5EF4-FFF2-40B4-BE49-F238E27FC236}">
                      <a16:creationId xmlns:a16="http://schemas.microsoft.com/office/drawing/2014/main" id="{96E1140B-47B5-4663-A45C-6C0DCF14F382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Agrupar 51">
                <a:extLst>
                  <a:ext uri="{FF2B5EF4-FFF2-40B4-BE49-F238E27FC236}">
                    <a16:creationId xmlns:a16="http://schemas.microsoft.com/office/drawing/2014/main" id="{E02CAD29-21C2-497F-9964-79703B3EA9A9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3" name="Trapezoide 52">
                  <a:extLst>
                    <a:ext uri="{FF2B5EF4-FFF2-40B4-BE49-F238E27FC236}">
                      <a16:creationId xmlns:a16="http://schemas.microsoft.com/office/drawing/2014/main" id="{798EE424-E542-41DE-B450-1EE89A76009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rapezoide 53">
                  <a:extLst>
                    <a:ext uri="{FF2B5EF4-FFF2-40B4-BE49-F238E27FC236}">
                      <a16:creationId xmlns:a16="http://schemas.microsoft.com/office/drawing/2014/main" id="{14E2B875-0B6C-456C-A031-603A50A40DA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C20DA415-2349-437B-8EB5-652EBA8C3708}"/>
              </a:ext>
            </a:extLst>
          </p:cNvPr>
          <p:cNvGrpSpPr/>
          <p:nvPr/>
        </p:nvGrpSpPr>
        <p:grpSpPr>
          <a:xfrm rot="429916">
            <a:off x="5734849" y="3081269"/>
            <a:ext cx="713994" cy="713994"/>
            <a:chOff x="1926107" y="1619348"/>
            <a:chExt cx="3193568" cy="3193568"/>
          </a:xfrm>
          <a:solidFill>
            <a:schemeClr val="bg1">
              <a:lumMod val="75000"/>
            </a:schemeClr>
          </a:solidFill>
        </p:grpSpPr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8FC0D600-9322-4AFB-ADF2-A55721B81581}"/>
                </a:ext>
              </a:extLst>
            </p:cNvPr>
            <p:cNvSpPr/>
            <p:nvPr/>
          </p:nvSpPr>
          <p:spPr>
            <a:xfrm>
              <a:off x="2186087" y="1879332"/>
              <a:ext cx="2673607" cy="2673607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914619AE-38DE-4DBB-A7C4-CD77E5EE4B30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5138C34B-E4A8-4B75-86FB-354A9EEAED1E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6" name="Trapezoide 115">
                  <a:extLst>
                    <a:ext uri="{FF2B5EF4-FFF2-40B4-BE49-F238E27FC236}">
                      <a16:creationId xmlns:a16="http://schemas.microsoft.com/office/drawing/2014/main" id="{A0AA8359-3577-4F66-BE5E-F51F73B1D4B4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rapezoide 116">
                  <a:extLst>
                    <a:ext uri="{FF2B5EF4-FFF2-40B4-BE49-F238E27FC236}">
                      <a16:creationId xmlns:a16="http://schemas.microsoft.com/office/drawing/2014/main" id="{81423833-B96B-44A1-B9FF-5A3C0A3D5E3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Agrupar 112">
                <a:extLst>
                  <a:ext uri="{FF2B5EF4-FFF2-40B4-BE49-F238E27FC236}">
                    <a16:creationId xmlns:a16="http://schemas.microsoft.com/office/drawing/2014/main" id="{E2883574-D61E-4888-8F49-2004C50B122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4" name="Trapezoide 113">
                  <a:extLst>
                    <a:ext uri="{FF2B5EF4-FFF2-40B4-BE49-F238E27FC236}">
                      <a16:creationId xmlns:a16="http://schemas.microsoft.com/office/drawing/2014/main" id="{D465BD5C-D1FF-4A66-81B0-4DA02BB02AEF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rapezoide 114">
                  <a:extLst>
                    <a:ext uri="{FF2B5EF4-FFF2-40B4-BE49-F238E27FC236}">
                      <a16:creationId xmlns:a16="http://schemas.microsoft.com/office/drawing/2014/main" id="{6B7DD01F-0133-4F5E-889B-8B1B1183FDF4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4" name="Agrupar 83">
              <a:extLst>
                <a:ext uri="{FF2B5EF4-FFF2-40B4-BE49-F238E27FC236}">
                  <a16:creationId xmlns:a16="http://schemas.microsoft.com/office/drawing/2014/main" id="{0B600F8A-6D3F-4AF3-A341-FB28948876FF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06" name="Agrupar 105">
                <a:extLst>
                  <a:ext uri="{FF2B5EF4-FFF2-40B4-BE49-F238E27FC236}">
                    <a16:creationId xmlns:a16="http://schemas.microsoft.com/office/drawing/2014/main" id="{887746FF-2ED7-45A5-BA95-FBA82300CE64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0" name="Trapezoide 109">
                  <a:extLst>
                    <a:ext uri="{FF2B5EF4-FFF2-40B4-BE49-F238E27FC236}">
                      <a16:creationId xmlns:a16="http://schemas.microsoft.com/office/drawing/2014/main" id="{54E2B65D-F95A-4DBE-AB7A-8F1F23B51C9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Trapezoide 110">
                  <a:extLst>
                    <a:ext uri="{FF2B5EF4-FFF2-40B4-BE49-F238E27FC236}">
                      <a16:creationId xmlns:a16="http://schemas.microsoft.com/office/drawing/2014/main" id="{154D420F-6C97-4C0E-92B9-4DAD4E322BA1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Agrupar 106">
                <a:extLst>
                  <a:ext uri="{FF2B5EF4-FFF2-40B4-BE49-F238E27FC236}">
                    <a16:creationId xmlns:a16="http://schemas.microsoft.com/office/drawing/2014/main" id="{668A5DBD-38A3-49CE-BA37-C4AFF0A3356B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8" name="Trapezoide 107">
                  <a:extLst>
                    <a:ext uri="{FF2B5EF4-FFF2-40B4-BE49-F238E27FC236}">
                      <a16:creationId xmlns:a16="http://schemas.microsoft.com/office/drawing/2014/main" id="{8103A7EE-3EBB-4F87-93EB-46D42D5DD95A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rapezoide 108">
                  <a:extLst>
                    <a:ext uri="{FF2B5EF4-FFF2-40B4-BE49-F238E27FC236}">
                      <a16:creationId xmlns:a16="http://schemas.microsoft.com/office/drawing/2014/main" id="{7CACD796-ACD1-4306-80B0-67DDAF46D940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748F5F61-160A-437E-88C8-2E89C5396DB5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00" name="Agrupar 99">
                <a:extLst>
                  <a:ext uri="{FF2B5EF4-FFF2-40B4-BE49-F238E27FC236}">
                    <a16:creationId xmlns:a16="http://schemas.microsoft.com/office/drawing/2014/main" id="{0C226B91-2287-4B7B-BCDD-AC92F320762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4" name="Trapezoide 103">
                  <a:extLst>
                    <a:ext uri="{FF2B5EF4-FFF2-40B4-BE49-F238E27FC236}">
                      <a16:creationId xmlns:a16="http://schemas.microsoft.com/office/drawing/2014/main" id="{2D6EE68E-D2BF-4D0B-9993-7BB562B7A78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rapezoide 104">
                  <a:extLst>
                    <a:ext uri="{FF2B5EF4-FFF2-40B4-BE49-F238E27FC236}">
                      <a16:creationId xmlns:a16="http://schemas.microsoft.com/office/drawing/2014/main" id="{645B88FB-58DE-420E-B5B7-E7DCD07F352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Agrupar 100">
                <a:extLst>
                  <a:ext uri="{FF2B5EF4-FFF2-40B4-BE49-F238E27FC236}">
                    <a16:creationId xmlns:a16="http://schemas.microsoft.com/office/drawing/2014/main" id="{3863E32C-63E1-4489-84D5-9E58C152885E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2" name="Trapezoide 101">
                  <a:extLst>
                    <a:ext uri="{FF2B5EF4-FFF2-40B4-BE49-F238E27FC236}">
                      <a16:creationId xmlns:a16="http://schemas.microsoft.com/office/drawing/2014/main" id="{F1298EE9-99FE-4BBF-97FB-770D347D9BF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rapezoide 102">
                  <a:extLst>
                    <a:ext uri="{FF2B5EF4-FFF2-40B4-BE49-F238E27FC236}">
                      <a16:creationId xmlns:a16="http://schemas.microsoft.com/office/drawing/2014/main" id="{7714F66C-C82F-47A4-AF01-58A2582DC548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BE0769FD-AE50-42B8-87C5-7A0335AAE72A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94" name="Agrupar 93">
                <a:extLst>
                  <a:ext uri="{FF2B5EF4-FFF2-40B4-BE49-F238E27FC236}">
                    <a16:creationId xmlns:a16="http://schemas.microsoft.com/office/drawing/2014/main" id="{21CC626B-F4ED-4250-A7EE-0E4C720BAA86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8" name="Trapezoide 97">
                  <a:extLst>
                    <a:ext uri="{FF2B5EF4-FFF2-40B4-BE49-F238E27FC236}">
                      <a16:creationId xmlns:a16="http://schemas.microsoft.com/office/drawing/2014/main" id="{9A94E151-E817-4553-BC9C-B520E30529AD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rapezoide 98">
                  <a:extLst>
                    <a:ext uri="{FF2B5EF4-FFF2-40B4-BE49-F238E27FC236}">
                      <a16:creationId xmlns:a16="http://schemas.microsoft.com/office/drawing/2014/main" id="{46413CAC-1E74-420A-A18E-D89B03F081C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Agrupar 94">
                <a:extLst>
                  <a:ext uri="{FF2B5EF4-FFF2-40B4-BE49-F238E27FC236}">
                    <a16:creationId xmlns:a16="http://schemas.microsoft.com/office/drawing/2014/main" id="{9F25FE30-718B-434C-8F81-72ED1BA454D8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6" name="Trapezoide 95">
                  <a:extLst>
                    <a:ext uri="{FF2B5EF4-FFF2-40B4-BE49-F238E27FC236}">
                      <a16:creationId xmlns:a16="http://schemas.microsoft.com/office/drawing/2014/main" id="{AF643A99-9667-4105-A9B9-DAB3C4442962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rapezoide 96">
                  <a:extLst>
                    <a:ext uri="{FF2B5EF4-FFF2-40B4-BE49-F238E27FC236}">
                      <a16:creationId xmlns:a16="http://schemas.microsoft.com/office/drawing/2014/main" id="{D104C949-667D-44FF-9573-44C4E709BBE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0C1632C1-05E4-4A1D-BEA9-AFE4A6AE66D9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68E0CE1F-5B42-45CC-8E5B-D194F571C4F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2" name="Trapezoide 91">
                  <a:extLst>
                    <a:ext uri="{FF2B5EF4-FFF2-40B4-BE49-F238E27FC236}">
                      <a16:creationId xmlns:a16="http://schemas.microsoft.com/office/drawing/2014/main" id="{CA24C11E-7684-49A2-A8B5-22BCF823FA3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rapezoide 92">
                  <a:extLst>
                    <a:ext uri="{FF2B5EF4-FFF2-40B4-BE49-F238E27FC236}">
                      <a16:creationId xmlns:a16="http://schemas.microsoft.com/office/drawing/2014/main" id="{5E0CBE59-8302-48F1-9688-FA1E5EC5E1BA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Agrupar 88">
                <a:extLst>
                  <a:ext uri="{FF2B5EF4-FFF2-40B4-BE49-F238E27FC236}">
                    <a16:creationId xmlns:a16="http://schemas.microsoft.com/office/drawing/2014/main" id="{03E2A0D8-7593-4057-877D-8B498D469E1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0" name="Trapezoide 89">
                  <a:extLst>
                    <a:ext uri="{FF2B5EF4-FFF2-40B4-BE49-F238E27FC236}">
                      <a16:creationId xmlns:a16="http://schemas.microsoft.com/office/drawing/2014/main" id="{71165B73-8938-48D6-AF13-1ADC820CE93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rapezoide 90">
                  <a:extLst>
                    <a:ext uri="{FF2B5EF4-FFF2-40B4-BE49-F238E27FC236}">
                      <a16:creationId xmlns:a16="http://schemas.microsoft.com/office/drawing/2014/main" id="{5DAEAC4D-6D4C-446D-BB91-1CBAE28BDDF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 descr="Orientação profissional: que caminho seguir? - Univiçosa | Centro  Universitário de Viçosa - Univiçosa | Centro Universitário de Viçosa">
            <a:extLst>
              <a:ext uri="{FF2B5EF4-FFF2-40B4-BE49-F238E27FC236}">
                <a16:creationId xmlns:a16="http://schemas.microsoft.com/office/drawing/2014/main" id="{42739BD9-7F84-3D6E-BC7A-09E30C3AA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46569" b="16557"/>
          <a:stretch/>
        </p:blipFill>
        <p:spPr bwMode="auto">
          <a:xfrm>
            <a:off x="9763710" y="2187621"/>
            <a:ext cx="1784819" cy="27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1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2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1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6" dur="2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2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1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2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1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6" dur="2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2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5BC4ADAC-293E-4155-BAFF-856200A33EEF}"/>
              </a:ext>
            </a:extLst>
          </p:cNvPr>
          <p:cNvGrpSpPr/>
          <p:nvPr/>
        </p:nvGrpSpPr>
        <p:grpSpPr>
          <a:xfrm>
            <a:off x="3364229" y="530433"/>
            <a:ext cx="8749394" cy="5732584"/>
            <a:chOff x="3377288" y="530433"/>
            <a:chExt cx="5732584" cy="5732584"/>
          </a:xfrm>
        </p:grpSpPr>
        <p:sp>
          <p:nvSpPr>
            <p:cNvPr id="5" name="Círculo Parcial 4">
              <a:extLst>
                <a:ext uri="{FF2B5EF4-FFF2-40B4-BE49-F238E27FC236}">
                  <a16:creationId xmlns:a16="http://schemas.microsoft.com/office/drawing/2014/main" id="{7A2629D9-8E5E-4061-BA8A-1E57A76392FF}"/>
                </a:ext>
              </a:extLst>
            </p:cNvPr>
            <p:cNvSpPr/>
            <p:nvPr/>
          </p:nvSpPr>
          <p:spPr>
            <a:xfrm flipH="1">
              <a:off x="3377288" y="530433"/>
              <a:ext cx="5732584" cy="5732584"/>
            </a:xfrm>
            <a:prstGeom prst="pie">
              <a:avLst>
                <a:gd name="adj1" fmla="val 5390833"/>
                <a:gd name="adj2" fmla="val 16200000"/>
              </a:avLst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TextBox 8">
              <a:extLst>
                <a:ext uri="{FF2B5EF4-FFF2-40B4-BE49-F238E27FC236}">
                  <a16:creationId xmlns:a16="http://schemas.microsoft.com/office/drawing/2014/main" id="{887A9496-BA5A-4694-8AA2-5D019D17BD27}"/>
                </a:ext>
              </a:extLst>
            </p:cNvPr>
            <p:cNvSpPr txBox="1"/>
            <p:nvPr/>
          </p:nvSpPr>
          <p:spPr>
            <a:xfrm>
              <a:off x="6219302" y="1133096"/>
              <a:ext cx="2733140" cy="397031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esTUDO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metodológicO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– FASE 1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Pesquisa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de </a:t>
              </a: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desenvolvimento</a:t>
              </a:r>
              <a:endParaRPr kumimoji="0" lang="en-US" altLang="ko-K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altLang="ko-KR" sz="2800" b="1" dirty="0" err="1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Pesquisa</a:t>
              </a:r>
              <a:r>
                <a:rPr lang="en-US" altLang="ko-KR" sz="28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ação</a:t>
              </a:r>
              <a:endParaRPr lang="en-US" altLang="ko-KR" sz="2800" b="1" dirty="0"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Pesquisa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convergente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assistencial</a:t>
              </a:r>
              <a:endParaRPr kumimoji="0" lang="en-US" altLang="ko-K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altLang="ko-KR" sz="2800" b="1" dirty="0" err="1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Método</a:t>
              </a:r>
              <a:r>
                <a:rPr lang="en-US" altLang="ko-KR" sz="28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criativo</a:t>
              </a:r>
              <a:r>
                <a:rPr lang="en-US" altLang="ko-KR" sz="28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sensível</a:t>
              </a:r>
              <a:endParaRPr lang="en-US" altLang="ko-KR" sz="2800" b="1" dirty="0"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Pesquisa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 de </a:t>
              </a:r>
              <a:r>
                <a:rPr kumimoji="0" lang="en-US" altLang="ko-KR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inovação</a:t>
              </a:r>
              <a:endParaRPr kumimoji="0" lang="en-US" altLang="ko-K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altLang="ko-KR" sz="2800" b="1" dirty="0"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PESQUISA DE PRODUÇÃO TECNOLÓGICA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04DE560C-9A08-4A32-B611-74298B55EC9D}"/>
              </a:ext>
            </a:extLst>
          </p:cNvPr>
          <p:cNvGrpSpPr/>
          <p:nvPr/>
        </p:nvGrpSpPr>
        <p:grpSpPr>
          <a:xfrm>
            <a:off x="2951480" y="578556"/>
            <a:ext cx="5829913" cy="5721132"/>
            <a:chOff x="2728067" y="567104"/>
            <a:chExt cx="6053326" cy="5732584"/>
          </a:xfrm>
        </p:grpSpPr>
        <p:sp>
          <p:nvSpPr>
            <p:cNvPr id="123" name="Círculo Parcial 122">
              <a:extLst>
                <a:ext uri="{FF2B5EF4-FFF2-40B4-BE49-F238E27FC236}">
                  <a16:creationId xmlns:a16="http://schemas.microsoft.com/office/drawing/2014/main" id="{75857577-6994-4279-9CB0-EA8EA170F9EA}"/>
                </a:ext>
              </a:extLst>
            </p:cNvPr>
            <p:cNvSpPr/>
            <p:nvPr/>
          </p:nvSpPr>
          <p:spPr>
            <a:xfrm>
              <a:off x="3048809" y="567104"/>
              <a:ext cx="5732584" cy="5732584"/>
            </a:xfrm>
            <a:prstGeom prst="pie">
              <a:avLst>
                <a:gd name="adj1" fmla="val 5390833"/>
                <a:gd name="adj2" fmla="val 16200000"/>
              </a:avLst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38000">
                  <a:schemeClr val="accent4"/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extBox 8">
              <a:extLst>
                <a:ext uri="{FF2B5EF4-FFF2-40B4-BE49-F238E27FC236}">
                  <a16:creationId xmlns:a16="http://schemas.microsoft.com/office/drawing/2014/main" id="{448F2543-04D6-47E5-A9C9-DE25B57D4BAE}"/>
                </a:ext>
              </a:extLst>
            </p:cNvPr>
            <p:cNvSpPr txBox="1"/>
            <p:nvPr/>
          </p:nvSpPr>
          <p:spPr>
            <a:xfrm>
              <a:off x="2728067" y="3173943"/>
              <a:ext cx="2425308" cy="5859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MÉTODOS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E6EB428F-E066-4DFB-87D2-22F0D6CBA779}"/>
              </a:ext>
            </a:extLst>
          </p:cNvPr>
          <p:cNvSpPr/>
          <p:nvPr/>
        </p:nvSpPr>
        <p:spPr>
          <a:xfrm>
            <a:off x="4933217" y="2266217"/>
            <a:ext cx="2325566" cy="23255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EB7A98-8CF9-4090-A1AF-10A2387182A1}"/>
              </a:ext>
            </a:extLst>
          </p:cNvPr>
          <p:cNvSpPr/>
          <p:nvPr/>
        </p:nvSpPr>
        <p:spPr>
          <a:xfrm>
            <a:off x="5950927" y="426427"/>
            <a:ext cx="290146" cy="60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94C981B-86FD-4D92-954A-52DEAB36854E}"/>
              </a:ext>
            </a:extLst>
          </p:cNvPr>
          <p:cNvGrpSpPr/>
          <p:nvPr/>
        </p:nvGrpSpPr>
        <p:grpSpPr>
          <a:xfrm rot="429916">
            <a:off x="5033428" y="2366428"/>
            <a:ext cx="2125144" cy="2125144"/>
            <a:chOff x="1926107" y="1619348"/>
            <a:chExt cx="3193568" cy="3193568"/>
          </a:xfrm>
          <a:solidFill>
            <a:schemeClr val="bg2"/>
          </a:solidFill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6A1A2FD-7572-4C90-858D-3D63A8C782E9}"/>
                </a:ext>
              </a:extLst>
            </p:cNvPr>
            <p:cNvSpPr/>
            <p:nvPr/>
          </p:nvSpPr>
          <p:spPr>
            <a:xfrm>
              <a:off x="2186087" y="1879331"/>
              <a:ext cx="2673606" cy="2673606"/>
            </a:xfrm>
            <a:prstGeom prst="ellipse">
              <a:avLst/>
            </a:prstGeom>
            <a:noFill/>
            <a:ln w="1270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4CABA712-3993-4726-8E08-41C26A9FA8D4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ABAEED7F-2940-4D25-A1B8-970DA4C38AA1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42" name="Trapezoide 41">
                  <a:extLst>
                    <a:ext uri="{FF2B5EF4-FFF2-40B4-BE49-F238E27FC236}">
                      <a16:creationId xmlns:a16="http://schemas.microsoft.com/office/drawing/2014/main" id="{8749F70E-1A3C-4670-A6FD-5440AE92E96D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rapezoide 42">
                  <a:extLst>
                    <a:ext uri="{FF2B5EF4-FFF2-40B4-BE49-F238E27FC236}">
                      <a16:creationId xmlns:a16="http://schemas.microsoft.com/office/drawing/2014/main" id="{3C28BA03-02FD-493D-B88B-098D59EDA95C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3DC6493C-64F5-4F42-9C9A-8DB95E737E54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40" name="Trapezoide 39">
                  <a:extLst>
                    <a:ext uri="{FF2B5EF4-FFF2-40B4-BE49-F238E27FC236}">
                      <a16:creationId xmlns:a16="http://schemas.microsoft.com/office/drawing/2014/main" id="{7B9C8961-F641-43A7-938E-1D7487BED7E2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rapezoide 40">
                  <a:extLst>
                    <a:ext uri="{FF2B5EF4-FFF2-40B4-BE49-F238E27FC236}">
                      <a16:creationId xmlns:a16="http://schemas.microsoft.com/office/drawing/2014/main" id="{2D31352F-6C2A-4A17-830B-79162CF94B1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7B02385-80FE-466B-BD5C-C485B425EA56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008BDB26-3129-41C0-9EEF-8DB4C9E6DD10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6" name="Trapezoide 35">
                  <a:extLst>
                    <a:ext uri="{FF2B5EF4-FFF2-40B4-BE49-F238E27FC236}">
                      <a16:creationId xmlns:a16="http://schemas.microsoft.com/office/drawing/2014/main" id="{6F1B6388-DAD9-46E2-BDC0-75915ABD2A6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rapezoide 36">
                  <a:extLst>
                    <a:ext uri="{FF2B5EF4-FFF2-40B4-BE49-F238E27FC236}">
                      <a16:creationId xmlns:a16="http://schemas.microsoft.com/office/drawing/2014/main" id="{15F503EF-C7B6-4263-9162-8697985FE63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BD384F92-FB93-4145-9ABF-40E01FB1E52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4" name="Trapezoide 33">
                  <a:extLst>
                    <a:ext uri="{FF2B5EF4-FFF2-40B4-BE49-F238E27FC236}">
                      <a16:creationId xmlns:a16="http://schemas.microsoft.com/office/drawing/2014/main" id="{E1B63272-C925-49CC-B473-C111815C2904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rapezoide 34">
                  <a:extLst>
                    <a:ext uri="{FF2B5EF4-FFF2-40B4-BE49-F238E27FC236}">
                      <a16:creationId xmlns:a16="http://schemas.microsoft.com/office/drawing/2014/main" id="{433D5C8C-6198-4085-BCB6-1B64012FEA0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EFA41FE-60E6-4A17-A46B-6319866406A6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9A5DB066-7863-4FAC-87BF-C4322A1CD4D2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0" name="Trapezoide 29">
                  <a:extLst>
                    <a:ext uri="{FF2B5EF4-FFF2-40B4-BE49-F238E27FC236}">
                      <a16:creationId xmlns:a16="http://schemas.microsoft.com/office/drawing/2014/main" id="{E3297532-4513-4ACA-A18B-56AB92D1E53C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rapezoide 30">
                  <a:extLst>
                    <a:ext uri="{FF2B5EF4-FFF2-40B4-BE49-F238E27FC236}">
                      <a16:creationId xmlns:a16="http://schemas.microsoft.com/office/drawing/2014/main" id="{32C68E33-0FB1-46E2-97A5-0631FA89B00C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3200BA50-4FFD-425F-8127-08257799A1D8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8" name="Trapezoide 27">
                  <a:extLst>
                    <a:ext uri="{FF2B5EF4-FFF2-40B4-BE49-F238E27FC236}">
                      <a16:creationId xmlns:a16="http://schemas.microsoft.com/office/drawing/2014/main" id="{6A605DB6-A013-4703-B5EA-ECEDEEDD5C4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rapezoide 28">
                  <a:extLst>
                    <a:ext uri="{FF2B5EF4-FFF2-40B4-BE49-F238E27FC236}">
                      <a16:creationId xmlns:a16="http://schemas.microsoft.com/office/drawing/2014/main" id="{7C633198-B28E-4440-89F1-1327D7247F9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065DF34-58FD-4E0F-AD6D-8837E07A1500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4D43DF2C-4024-4C35-889B-46836215313C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4" name="Trapezoide 23">
                  <a:extLst>
                    <a:ext uri="{FF2B5EF4-FFF2-40B4-BE49-F238E27FC236}">
                      <a16:creationId xmlns:a16="http://schemas.microsoft.com/office/drawing/2014/main" id="{4A1198E6-9452-4F0F-B578-7CF46B22EA2F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rapezoide 24">
                  <a:extLst>
                    <a:ext uri="{FF2B5EF4-FFF2-40B4-BE49-F238E27FC236}">
                      <a16:creationId xmlns:a16="http://schemas.microsoft.com/office/drawing/2014/main" id="{EE794C8F-F305-4B08-9E6E-00BEF6787EEF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0403B1D3-73BF-4B33-8E50-85CF71FE73E9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2" name="Trapezoide 21">
                  <a:extLst>
                    <a:ext uri="{FF2B5EF4-FFF2-40B4-BE49-F238E27FC236}">
                      <a16:creationId xmlns:a16="http://schemas.microsoft.com/office/drawing/2014/main" id="{D8AB428F-B4D7-4580-8A3B-E86FC821615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rapezoide 22">
                  <a:extLst>
                    <a:ext uri="{FF2B5EF4-FFF2-40B4-BE49-F238E27FC236}">
                      <a16:creationId xmlns:a16="http://schemas.microsoft.com/office/drawing/2014/main" id="{D05BEE7B-3994-455D-B0C6-D04BEF3036F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43BC6E1-DFB4-4C1F-BA13-865FD7465244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0C35712A-8747-48DA-BB98-F21445D3DC68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8" name="Trapezoide 17">
                  <a:extLst>
                    <a:ext uri="{FF2B5EF4-FFF2-40B4-BE49-F238E27FC236}">
                      <a16:creationId xmlns:a16="http://schemas.microsoft.com/office/drawing/2014/main" id="{483CF7A3-9502-4FC5-9AFE-4D2A944D7F46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rapezoide 18">
                  <a:extLst>
                    <a:ext uri="{FF2B5EF4-FFF2-40B4-BE49-F238E27FC236}">
                      <a16:creationId xmlns:a16="http://schemas.microsoft.com/office/drawing/2014/main" id="{D323D2DB-A919-4840-B455-62090473FA9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2D9CA018-E215-408B-9D00-414C0F8EDFF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6" name="Trapezoide 15">
                  <a:extLst>
                    <a:ext uri="{FF2B5EF4-FFF2-40B4-BE49-F238E27FC236}">
                      <a16:creationId xmlns:a16="http://schemas.microsoft.com/office/drawing/2014/main" id="{3979B61E-EB74-487E-8E14-489D736414F3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rapezoide 16">
                  <a:extLst>
                    <a:ext uri="{FF2B5EF4-FFF2-40B4-BE49-F238E27FC236}">
                      <a16:creationId xmlns:a16="http://schemas.microsoft.com/office/drawing/2014/main" id="{98F845FC-8CDC-4E67-9AC0-0F428FC85DE5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4E44A3E-BBC7-4C72-BB4C-1C787078F7FA}"/>
              </a:ext>
            </a:extLst>
          </p:cNvPr>
          <p:cNvGrpSpPr/>
          <p:nvPr/>
        </p:nvGrpSpPr>
        <p:grpSpPr>
          <a:xfrm rot="429916">
            <a:off x="5388104" y="2721105"/>
            <a:ext cx="1415788" cy="1415788"/>
            <a:chOff x="1926107" y="1619348"/>
            <a:chExt cx="3193568" cy="3193568"/>
          </a:xfrm>
          <a:solidFill>
            <a:schemeClr val="bg1">
              <a:lumMod val="85000"/>
            </a:schemeClr>
          </a:solidFill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B81E484B-0F12-4B0A-A3CB-490D55C4C050}"/>
                </a:ext>
              </a:extLst>
            </p:cNvPr>
            <p:cNvSpPr/>
            <p:nvPr/>
          </p:nvSpPr>
          <p:spPr>
            <a:xfrm>
              <a:off x="2186087" y="1879331"/>
              <a:ext cx="2673606" cy="267360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EECF266D-AA3D-413F-901C-7FC36E4276A2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75" name="Agrupar 74">
                <a:extLst>
                  <a:ext uri="{FF2B5EF4-FFF2-40B4-BE49-F238E27FC236}">
                    <a16:creationId xmlns:a16="http://schemas.microsoft.com/office/drawing/2014/main" id="{5518114C-A30E-448D-A31C-513AF84A904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9" name="Trapezoide 78">
                  <a:extLst>
                    <a:ext uri="{FF2B5EF4-FFF2-40B4-BE49-F238E27FC236}">
                      <a16:creationId xmlns:a16="http://schemas.microsoft.com/office/drawing/2014/main" id="{77A008A8-2E89-4021-8A01-6BC621B9198B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rapezoide 79">
                  <a:extLst>
                    <a:ext uri="{FF2B5EF4-FFF2-40B4-BE49-F238E27FC236}">
                      <a16:creationId xmlns:a16="http://schemas.microsoft.com/office/drawing/2014/main" id="{2A9CEE91-562B-4FBD-A32C-EB37DAE1400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Agrupar 75">
                <a:extLst>
                  <a:ext uri="{FF2B5EF4-FFF2-40B4-BE49-F238E27FC236}">
                    <a16:creationId xmlns:a16="http://schemas.microsoft.com/office/drawing/2014/main" id="{9FAE327F-0276-4BA5-BECE-3E72BD9A9ABE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7" name="Trapezoide 76">
                  <a:extLst>
                    <a:ext uri="{FF2B5EF4-FFF2-40B4-BE49-F238E27FC236}">
                      <a16:creationId xmlns:a16="http://schemas.microsoft.com/office/drawing/2014/main" id="{19D01AAB-30CB-44D9-95A9-F8B519D7F13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rapezoide 77">
                  <a:extLst>
                    <a:ext uri="{FF2B5EF4-FFF2-40B4-BE49-F238E27FC236}">
                      <a16:creationId xmlns:a16="http://schemas.microsoft.com/office/drawing/2014/main" id="{733C39C0-3523-4737-AAC5-7557318BE01D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794A4B42-8113-4662-AAD5-87B4E15523FC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id="{5FFA8D67-836B-48E0-B10A-DED12B0CB8FB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3" name="Trapezoide 72">
                  <a:extLst>
                    <a:ext uri="{FF2B5EF4-FFF2-40B4-BE49-F238E27FC236}">
                      <a16:creationId xmlns:a16="http://schemas.microsoft.com/office/drawing/2014/main" id="{DFCED6F0-3D6B-4820-BB35-CA00865D47CA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Trapezoide 73">
                  <a:extLst>
                    <a:ext uri="{FF2B5EF4-FFF2-40B4-BE49-F238E27FC236}">
                      <a16:creationId xmlns:a16="http://schemas.microsoft.com/office/drawing/2014/main" id="{0581081A-5DA1-41E5-9073-4705F43CCDA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Agrupar 69">
                <a:extLst>
                  <a:ext uri="{FF2B5EF4-FFF2-40B4-BE49-F238E27FC236}">
                    <a16:creationId xmlns:a16="http://schemas.microsoft.com/office/drawing/2014/main" id="{706D766F-7CE0-4CF8-9E43-93C64E793D3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1" name="Trapezoide 70">
                  <a:extLst>
                    <a:ext uri="{FF2B5EF4-FFF2-40B4-BE49-F238E27FC236}">
                      <a16:creationId xmlns:a16="http://schemas.microsoft.com/office/drawing/2014/main" id="{F4163F99-E76C-46F5-939B-C9307EFE3020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Trapezoide 71">
                  <a:extLst>
                    <a:ext uri="{FF2B5EF4-FFF2-40B4-BE49-F238E27FC236}">
                      <a16:creationId xmlns:a16="http://schemas.microsoft.com/office/drawing/2014/main" id="{43448DFF-D825-42AE-BF7B-F0AD9387CE2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4A4BA13F-C205-46EF-8220-6576B3D5F000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EAB85034-20A5-4F94-A523-9D540AF21C39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7" name="Trapezoide 66">
                  <a:extLst>
                    <a:ext uri="{FF2B5EF4-FFF2-40B4-BE49-F238E27FC236}">
                      <a16:creationId xmlns:a16="http://schemas.microsoft.com/office/drawing/2014/main" id="{D26E3634-3A5E-4447-954D-4146FB29AE3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Trapezoide 67">
                  <a:extLst>
                    <a:ext uri="{FF2B5EF4-FFF2-40B4-BE49-F238E27FC236}">
                      <a16:creationId xmlns:a16="http://schemas.microsoft.com/office/drawing/2014/main" id="{BA727C92-340A-4119-B9BF-23DF39650290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Agrupar 63">
                <a:extLst>
                  <a:ext uri="{FF2B5EF4-FFF2-40B4-BE49-F238E27FC236}">
                    <a16:creationId xmlns:a16="http://schemas.microsoft.com/office/drawing/2014/main" id="{2333279F-2024-41CA-AB05-542BE1ED8D3C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5" name="Trapezoide 64">
                  <a:extLst>
                    <a:ext uri="{FF2B5EF4-FFF2-40B4-BE49-F238E27FC236}">
                      <a16:creationId xmlns:a16="http://schemas.microsoft.com/office/drawing/2014/main" id="{CE82A882-EED9-453D-B2DA-6A37FAFFC5F0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rapezoide 65">
                  <a:extLst>
                    <a:ext uri="{FF2B5EF4-FFF2-40B4-BE49-F238E27FC236}">
                      <a16:creationId xmlns:a16="http://schemas.microsoft.com/office/drawing/2014/main" id="{2299D6FE-E608-4ECA-9B5C-D9688284C37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3B664C72-43D2-4C53-9605-3C4D198F2C97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57" name="Agrupar 56">
                <a:extLst>
                  <a:ext uri="{FF2B5EF4-FFF2-40B4-BE49-F238E27FC236}">
                    <a16:creationId xmlns:a16="http://schemas.microsoft.com/office/drawing/2014/main" id="{D3BBF2F8-732E-4B2E-8623-3ADD4C9B6F24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1" name="Trapezoide 60">
                  <a:extLst>
                    <a:ext uri="{FF2B5EF4-FFF2-40B4-BE49-F238E27FC236}">
                      <a16:creationId xmlns:a16="http://schemas.microsoft.com/office/drawing/2014/main" id="{466B58F0-C770-489E-AEF7-ED378CE37FCB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rapezoide 61">
                  <a:extLst>
                    <a:ext uri="{FF2B5EF4-FFF2-40B4-BE49-F238E27FC236}">
                      <a16:creationId xmlns:a16="http://schemas.microsoft.com/office/drawing/2014/main" id="{8794E34E-BD67-4D33-82BC-33B48B5A2C9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46673933-9C3E-43B2-B270-541F76C5DA5F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9" name="Trapezoide 58">
                  <a:extLst>
                    <a:ext uri="{FF2B5EF4-FFF2-40B4-BE49-F238E27FC236}">
                      <a16:creationId xmlns:a16="http://schemas.microsoft.com/office/drawing/2014/main" id="{1F3F5374-0CD5-4AE2-B5D6-006B23D3CF79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rapezoide 59">
                  <a:extLst>
                    <a:ext uri="{FF2B5EF4-FFF2-40B4-BE49-F238E27FC236}">
                      <a16:creationId xmlns:a16="http://schemas.microsoft.com/office/drawing/2014/main" id="{8F9EDD67-AA1E-4493-A444-3460FB270EF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40ECCED-317D-497A-85D8-37F378669872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51" name="Agrupar 50">
                <a:extLst>
                  <a:ext uri="{FF2B5EF4-FFF2-40B4-BE49-F238E27FC236}">
                    <a16:creationId xmlns:a16="http://schemas.microsoft.com/office/drawing/2014/main" id="{8342D620-84A4-40E4-AC45-584B36A51081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5" name="Trapezoide 54">
                  <a:extLst>
                    <a:ext uri="{FF2B5EF4-FFF2-40B4-BE49-F238E27FC236}">
                      <a16:creationId xmlns:a16="http://schemas.microsoft.com/office/drawing/2014/main" id="{3574A1E7-ADC4-4351-A628-EEC0E3E1525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rapezoide 55">
                  <a:extLst>
                    <a:ext uri="{FF2B5EF4-FFF2-40B4-BE49-F238E27FC236}">
                      <a16:creationId xmlns:a16="http://schemas.microsoft.com/office/drawing/2014/main" id="{96E1140B-47B5-4663-A45C-6C0DCF14F382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Agrupar 51">
                <a:extLst>
                  <a:ext uri="{FF2B5EF4-FFF2-40B4-BE49-F238E27FC236}">
                    <a16:creationId xmlns:a16="http://schemas.microsoft.com/office/drawing/2014/main" id="{E02CAD29-21C2-497F-9964-79703B3EA9A9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3" name="Trapezoide 52">
                  <a:extLst>
                    <a:ext uri="{FF2B5EF4-FFF2-40B4-BE49-F238E27FC236}">
                      <a16:creationId xmlns:a16="http://schemas.microsoft.com/office/drawing/2014/main" id="{798EE424-E542-41DE-B450-1EE89A76009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rapezoide 53">
                  <a:extLst>
                    <a:ext uri="{FF2B5EF4-FFF2-40B4-BE49-F238E27FC236}">
                      <a16:creationId xmlns:a16="http://schemas.microsoft.com/office/drawing/2014/main" id="{14E2B875-0B6C-456C-A031-603A50A40DA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C20DA415-2349-437B-8EB5-652EBA8C3708}"/>
              </a:ext>
            </a:extLst>
          </p:cNvPr>
          <p:cNvGrpSpPr/>
          <p:nvPr/>
        </p:nvGrpSpPr>
        <p:grpSpPr>
          <a:xfrm rot="429916">
            <a:off x="5734849" y="3081269"/>
            <a:ext cx="713994" cy="713994"/>
            <a:chOff x="1926107" y="1619348"/>
            <a:chExt cx="3193568" cy="3193568"/>
          </a:xfrm>
          <a:solidFill>
            <a:schemeClr val="bg1">
              <a:lumMod val="75000"/>
            </a:schemeClr>
          </a:solidFill>
        </p:grpSpPr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8FC0D600-9322-4AFB-ADF2-A55721B81581}"/>
                </a:ext>
              </a:extLst>
            </p:cNvPr>
            <p:cNvSpPr/>
            <p:nvPr/>
          </p:nvSpPr>
          <p:spPr>
            <a:xfrm>
              <a:off x="2186087" y="1879332"/>
              <a:ext cx="2673607" cy="2673607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914619AE-38DE-4DBB-A7C4-CD77E5EE4B30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5138C34B-E4A8-4B75-86FB-354A9EEAED1E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6" name="Trapezoide 115">
                  <a:extLst>
                    <a:ext uri="{FF2B5EF4-FFF2-40B4-BE49-F238E27FC236}">
                      <a16:creationId xmlns:a16="http://schemas.microsoft.com/office/drawing/2014/main" id="{A0AA8359-3577-4F66-BE5E-F51F73B1D4B4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rapezoide 116">
                  <a:extLst>
                    <a:ext uri="{FF2B5EF4-FFF2-40B4-BE49-F238E27FC236}">
                      <a16:creationId xmlns:a16="http://schemas.microsoft.com/office/drawing/2014/main" id="{81423833-B96B-44A1-B9FF-5A3C0A3D5E3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Agrupar 112">
                <a:extLst>
                  <a:ext uri="{FF2B5EF4-FFF2-40B4-BE49-F238E27FC236}">
                    <a16:creationId xmlns:a16="http://schemas.microsoft.com/office/drawing/2014/main" id="{E2883574-D61E-4888-8F49-2004C50B122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4" name="Trapezoide 113">
                  <a:extLst>
                    <a:ext uri="{FF2B5EF4-FFF2-40B4-BE49-F238E27FC236}">
                      <a16:creationId xmlns:a16="http://schemas.microsoft.com/office/drawing/2014/main" id="{D465BD5C-D1FF-4A66-81B0-4DA02BB02AEF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rapezoide 114">
                  <a:extLst>
                    <a:ext uri="{FF2B5EF4-FFF2-40B4-BE49-F238E27FC236}">
                      <a16:creationId xmlns:a16="http://schemas.microsoft.com/office/drawing/2014/main" id="{6B7DD01F-0133-4F5E-889B-8B1B1183FDF4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4" name="Agrupar 83">
              <a:extLst>
                <a:ext uri="{FF2B5EF4-FFF2-40B4-BE49-F238E27FC236}">
                  <a16:creationId xmlns:a16="http://schemas.microsoft.com/office/drawing/2014/main" id="{0B600F8A-6D3F-4AF3-A341-FB28948876FF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06" name="Agrupar 105">
                <a:extLst>
                  <a:ext uri="{FF2B5EF4-FFF2-40B4-BE49-F238E27FC236}">
                    <a16:creationId xmlns:a16="http://schemas.microsoft.com/office/drawing/2014/main" id="{887746FF-2ED7-45A5-BA95-FBA82300CE64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0" name="Trapezoide 109">
                  <a:extLst>
                    <a:ext uri="{FF2B5EF4-FFF2-40B4-BE49-F238E27FC236}">
                      <a16:creationId xmlns:a16="http://schemas.microsoft.com/office/drawing/2014/main" id="{54E2B65D-F95A-4DBE-AB7A-8F1F23B51C9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Trapezoide 110">
                  <a:extLst>
                    <a:ext uri="{FF2B5EF4-FFF2-40B4-BE49-F238E27FC236}">
                      <a16:creationId xmlns:a16="http://schemas.microsoft.com/office/drawing/2014/main" id="{154D420F-6C97-4C0E-92B9-4DAD4E322BA1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Agrupar 106">
                <a:extLst>
                  <a:ext uri="{FF2B5EF4-FFF2-40B4-BE49-F238E27FC236}">
                    <a16:creationId xmlns:a16="http://schemas.microsoft.com/office/drawing/2014/main" id="{668A5DBD-38A3-49CE-BA37-C4AFF0A3356B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8" name="Trapezoide 107">
                  <a:extLst>
                    <a:ext uri="{FF2B5EF4-FFF2-40B4-BE49-F238E27FC236}">
                      <a16:creationId xmlns:a16="http://schemas.microsoft.com/office/drawing/2014/main" id="{8103A7EE-3EBB-4F87-93EB-46D42D5DD95A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rapezoide 108">
                  <a:extLst>
                    <a:ext uri="{FF2B5EF4-FFF2-40B4-BE49-F238E27FC236}">
                      <a16:creationId xmlns:a16="http://schemas.microsoft.com/office/drawing/2014/main" id="{7CACD796-ACD1-4306-80B0-67DDAF46D940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748F5F61-160A-437E-88C8-2E89C5396DB5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00" name="Agrupar 99">
                <a:extLst>
                  <a:ext uri="{FF2B5EF4-FFF2-40B4-BE49-F238E27FC236}">
                    <a16:creationId xmlns:a16="http://schemas.microsoft.com/office/drawing/2014/main" id="{0C226B91-2287-4B7B-BCDD-AC92F320762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4" name="Trapezoide 103">
                  <a:extLst>
                    <a:ext uri="{FF2B5EF4-FFF2-40B4-BE49-F238E27FC236}">
                      <a16:creationId xmlns:a16="http://schemas.microsoft.com/office/drawing/2014/main" id="{2D6EE68E-D2BF-4D0B-9993-7BB562B7A78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rapezoide 104">
                  <a:extLst>
                    <a:ext uri="{FF2B5EF4-FFF2-40B4-BE49-F238E27FC236}">
                      <a16:creationId xmlns:a16="http://schemas.microsoft.com/office/drawing/2014/main" id="{645B88FB-58DE-420E-B5B7-E7DCD07F352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Agrupar 100">
                <a:extLst>
                  <a:ext uri="{FF2B5EF4-FFF2-40B4-BE49-F238E27FC236}">
                    <a16:creationId xmlns:a16="http://schemas.microsoft.com/office/drawing/2014/main" id="{3863E32C-63E1-4489-84D5-9E58C152885E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2" name="Trapezoide 101">
                  <a:extLst>
                    <a:ext uri="{FF2B5EF4-FFF2-40B4-BE49-F238E27FC236}">
                      <a16:creationId xmlns:a16="http://schemas.microsoft.com/office/drawing/2014/main" id="{F1298EE9-99FE-4BBF-97FB-770D347D9BF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rapezoide 102">
                  <a:extLst>
                    <a:ext uri="{FF2B5EF4-FFF2-40B4-BE49-F238E27FC236}">
                      <a16:creationId xmlns:a16="http://schemas.microsoft.com/office/drawing/2014/main" id="{7714F66C-C82F-47A4-AF01-58A2582DC548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BE0769FD-AE50-42B8-87C5-7A0335AAE72A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94" name="Agrupar 93">
                <a:extLst>
                  <a:ext uri="{FF2B5EF4-FFF2-40B4-BE49-F238E27FC236}">
                    <a16:creationId xmlns:a16="http://schemas.microsoft.com/office/drawing/2014/main" id="{21CC626B-F4ED-4250-A7EE-0E4C720BAA86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8" name="Trapezoide 97">
                  <a:extLst>
                    <a:ext uri="{FF2B5EF4-FFF2-40B4-BE49-F238E27FC236}">
                      <a16:creationId xmlns:a16="http://schemas.microsoft.com/office/drawing/2014/main" id="{9A94E151-E817-4553-BC9C-B520E30529AD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rapezoide 98">
                  <a:extLst>
                    <a:ext uri="{FF2B5EF4-FFF2-40B4-BE49-F238E27FC236}">
                      <a16:creationId xmlns:a16="http://schemas.microsoft.com/office/drawing/2014/main" id="{46413CAC-1E74-420A-A18E-D89B03F081C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Agrupar 94">
                <a:extLst>
                  <a:ext uri="{FF2B5EF4-FFF2-40B4-BE49-F238E27FC236}">
                    <a16:creationId xmlns:a16="http://schemas.microsoft.com/office/drawing/2014/main" id="{9F25FE30-718B-434C-8F81-72ED1BA454D8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6" name="Trapezoide 95">
                  <a:extLst>
                    <a:ext uri="{FF2B5EF4-FFF2-40B4-BE49-F238E27FC236}">
                      <a16:creationId xmlns:a16="http://schemas.microsoft.com/office/drawing/2014/main" id="{AF643A99-9667-4105-A9B9-DAB3C4442962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rapezoide 96">
                  <a:extLst>
                    <a:ext uri="{FF2B5EF4-FFF2-40B4-BE49-F238E27FC236}">
                      <a16:creationId xmlns:a16="http://schemas.microsoft.com/office/drawing/2014/main" id="{D104C949-667D-44FF-9573-44C4E709BBE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0C1632C1-05E4-4A1D-BEA9-AFE4A6AE66D9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68E0CE1F-5B42-45CC-8E5B-D194F571C4F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2" name="Trapezoide 91">
                  <a:extLst>
                    <a:ext uri="{FF2B5EF4-FFF2-40B4-BE49-F238E27FC236}">
                      <a16:creationId xmlns:a16="http://schemas.microsoft.com/office/drawing/2014/main" id="{CA24C11E-7684-49A2-A8B5-22BCF823FA3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rapezoide 92">
                  <a:extLst>
                    <a:ext uri="{FF2B5EF4-FFF2-40B4-BE49-F238E27FC236}">
                      <a16:creationId xmlns:a16="http://schemas.microsoft.com/office/drawing/2014/main" id="{5E0CBE59-8302-48F1-9688-FA1E5EC5E1BA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Agrupar 88">
                <a:extLst>
                  <a:ext uri="{FF2B5EF4-FFF2-40B4-BE49-F238E27FC236}">
                    <a16:creationId xmlns:a16="http://schemas.microsoft.com/office/drawing/2014/main" id="{03E2A0D8-7593-4057-877D-8B498D469E1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0" name="Trapezoide 89">
                  <a:extLst>
                    <a:ext uri="{FF2B5EF4-FFF2-40B4-BE49-F238E27FC236}">
                      <a16:creationId xmlns:a16="http://schemas.microsoft.com/office/drawing/2014/main" id="{71165B73-8938-48D6-AF13-1ADC820CE93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rapezoide 90">
                  <a:extLst>
                    <a:ext uri="{FF2B5EF4-FFF2-40B4-BE49-F238E27FC236}">
                      <a16:creationId xmlns:a16="http://schemas.microsoft.com/office/drawing/2014/main" id="{5DAEAC4D-6D4C-446D-BB91-1CBAE28BDDF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098" name="Picture 2" descr="Orientação profissional: que caminho seguir? - Univiçosa | Centro  Universitário de Viçosa - Univiçosa | Centro Universitário de Viçosa">
            <a:extLst>
              <a:ext uri="{FF2B5EF4-FFF2-40B4-BE49-F238E27FC236}">
                <a16:creationId xmlns:a16="http://schemas.microsoft.com/office/drawing/2014/main" id="{8C54470F-1735-B568-10CE-90DA4E7A7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46569" b="16557"/>
          <a:stretch/>
        </p:blipFill>
        <p:spPr bwMode="auto">
          <a:xfrm>
            <a:off x="904481" y="2237481"/>
            <a:ext cx="1784819" cy="27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ccel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2596EB6-BB36-DC82-7A8A-A86C26AD3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21" y="831273"/>
            <a:ext cx="6079697" cy="3991981"/>
          </a:xfrm>
        </p:spPr>
        <p:txBody>
          <a:bodyPr>
            <a:normAutofit/>
          </a:bodyPr>
          <a:lstStyle/>
          <a:p>
            <a:r>
              <a:rPr lang="pt-BR" dirty="0"/>
              <a:t>FASE 1</a:t>
            </a:r>
            <a:br>
              <a:rPr lang="pt-BR" dirty="0"/>
            </a:br>
            <a:r>
              <a:rPr lang="pt-BR" dirty="0"/>
              <a:t>2007-2023</a:t>
            </a:r>
          </a:p>
        </p:txBody>
      </p:sp>
      <p:pic>
        <p:nvPicPr>
          <p:cNvPr id="1026" name="Picture 2" descr="Veredas da Língua: Texto: &quot; Todo ponto de vista é a vista de um ponto&quot; -  Leonardo Boff">
            <a:extLst>
              <a:ext uri="{FF2B5EF4-FFF2-40B4-BE49-F238E27FC236}">
                <a16:creationId xmlns:a16="http://schemas.microsoft.com/office/drawing/2014/main" id="{4B9BAD72-20B7-065B-7D52-4E39621B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1" y="1315612"/>
            <a:ext cx="5991678" cy="3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9">
            <a:extLst>
              <a:ext uri="{FF2B5EF4-FFF2-40B4-BE49-F238E27FC236}">
                <a16:creationId xmlns:a16="http://schemas.microsoft.com/office/drawing/2014/main" id="{1061417F-36BC-7FBF-41EB-587976C9D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698" y="2795148"/>
            <a:ext cx="9962604" cy="1669312"/>
          </a:xfrm>
        </p:spPr>
        <p:txBody>
          <a:bodyPr>
            <a:noAutofit/>
          </a:bodyPr>
          <a:lstStyle/>
          <a:p>
            <a:r>
              <a:rPr lang="pt-BR" sz="4000" dirty="0"/>
              <a:t>Ciclo de </a:t>
            </a:r>
            <a:r>
              <a:rPr lang="pt-BR" sz="4000" dirty="0" err="1"/>
              <a:t>Rozenfeld</a:t>
            </a:r>
            <a:r>
              <a:rPr lang="pt-BR" sz="4000" dirty="0"/>
              <a:t> </a:t>
            </a:r>
            <a:r>
              <a:rPr lang="pt-BR" sz="4000" i="1" dirty="0"/>
              <a:t>et al</a:t>
            </a:r>
            <a:r>
              <a:rPr lang="pt-BR" sz="4000" dirty="0"/>
              <a:t>. (2012)</a:t>
            </a:r>
          </a:p>
        </p:txBody>
      </p:sp>
    </p:spTree>
    <p:extLst>
      <p:ext uri="{BB962C8B-B14F-4D97-AF65-F5344CB8AC3E}">
        <p14:creationId xmlns:p14="http://schemas.microsoft.com/office/powerpoint/2010/main" val="19057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A195D4-B486-A874-6802-5BDD3047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95" y="1010093"/>
            <a:ext cx="8670108" cy="4857228"/>
          </a:xfrm>
        </p:spPr>
        <p:txBody>
          <a:bodyPr>
            <a:noAutofit/>
          </a:bodyPr>
          <a:lstStyle/>
          <a:p>
            <a:r>
              <a:rPr lang="pt-BR" sz="2400" dirty="0"/>
              <a:t>Segundo </a:t>
            </a:r>
            <a:r>
              <a:rPr lang="pt-BR" sz="2400" dirty="0" err="1"/>
              <a:t>Rozenfeld</a:t>
            </a:r>
            <a:r>
              <a:rPr lang="pt-BR" sz="2400" dirty="0"/>
              <a:t> et al. (2012) o desenvolvimento de produtos é um </a:t>
            </a:r>
            <a:r>
              <a:rPr lang="pt-BR" sz="2400" dirty="0">
                <a:highlight>
                  <a:srgbClr val="FFFF00"/>
                </a:highlight>
              </a:rPr>
              <a:t>processo de várias etapas</a:t>
            </a:r>
            <a:r>
              <a:rPr lang="pt-BR" sz="2400" dirty="0"/>
              <a:t> que inclui todos os aspectos do desenvolvimento do produto, desde o momento em que a ideia é concebida até o momento em que chega ao consumidor.</a:t>
            </a:r>
          </a:p>
          <a:p>
            <a:pPr marL="0" indent="0">
              <a:buNone/>
            </a:pPr>
            <a:endParaRPr lang="pt-BR" sz="2400" dirty="0"/>
          </a:p>
          <a:p>
            <a:pPr algn="l"/>
            <a:r>
              <a:rPr lang="pt-BR" sz="2400" dirty="0">
                <a:highlight>
                  <a:srgbClr val="FFFFFF"/>
                </a:highlight>
              </a:rPr>
              <a:t>Segundo o </a:t>
            </a:r>
            <a:r>
              <a:rPr lang="pt-BR" sz="2400" dirty="0">
                <a:highlight>
                  <a:srgbClr val="FFFF00"/>
                </a:highlight>
              </a:rPr>
              <a:t>Modelo </a:t>
            </a:r>
            <a:r>
              <a:rPr lang="pt-BR" sz="2400" dirty="0">
                <a:highlight>
                  <a:srgbClr val="FFFFFF"/>
                </a:highlight>
              </a:rPr>
              <a:t>de </a:t>
            </a:r>
            <a:r>
              <a:rPr lang="pt-BR" sz="2400" dirty="0" err="1">
                <a:highlight>
                  <a:srgbClr val="FFFFFF"/>
                </a:highlight>
              </a:rPr>
              <a:t>Rozenfeld</a:t>
            </a:r>
            <a:r>
              <a:rPr lang="pt-BR" sz="2400" dirty="0">
                <a:highlight>
                  <a:srgbClr val="FFFFFF"/>
                </a:highlight>
              </a:rPr>
              <a:t> et al. (2012), ao desenvolver um produto, há 3 fases principais: </a:t>
            </a:r>
          </a:p>
          <a:p>
            <a:pPr algn="l"/>
            <a:r>
              <a:rPr lang="pt-BR" sz="2400" dirty="0" err="1">
                <a:highlight>
                  <a:srgbClr val="FFFFFF"/>
                </a:highlight>
              </a:rPr>
              <a:t>Pré</a:t>
            </a:r>
            <a:r>
              <a:rPr lang="pt-BR" sz="2400" dirty="0">
                <a:highlight>
                  <a:srgbClr val="FFFFFF"/>
                </a:highlight>
              </a:rPr>
              <a:t> desenvolvimento, Desenvolvimento propriamente dito, Pós desenvolvimento.</a:t>
            </a:r>
          </a:p>
          <a:p>
            <a:endParaRPr lang="pt-BR" sz="2398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686E16-8EA2-1E88-BC49-1A916801A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t="16617" r="47944" b="26475"/>
          <a:stretch/>
        </p:blipFill>
        <p:spPr bwMode="auto">
          <a:xfrm>
            <a:off x="9072978" y="2599357"/>
            <a:ext cx="2564969" cy="36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enrique Rozenfeld, Professor Sênior - Pós-Graduação em Engenharia de  Produção">
            <a:extLst>
              <a:ext uri="{FF2B5EF4-FFF2-40B4-BE49-F238E27FC236}">
                <a16:creationId xmlns:a16="http://schemas.microsoft.com/office/drawing/2014/main" id="{97C2B4C4-AF84-02E4-36B6-203CAAC9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97" y="543932"/>
            <a:ext cx="1836990" cy="18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58">
            <a:extLst>
              <a:ext uri="{FF2B5EF4-FFF2-40B4-BE49-F238E27FC236}">
                <a16:creationId xmlns:a16="http://schemas.microsoft.com/office/drawing/2014/main" id="{729F0B47-FD9B-661A-CD40-AA267A313947}"/>
              </a:ext>
            </a:extLst>
          </p:cNvPr>
          <p:cNvSpPr txBox="1"/>
          <p:nvPr/>
        </p:nvSpPr>
        <p:spPr>
          <a:xfrm>
            <a:off x="117556" y="2675456"/>
            <a:ext cx="2593271" cy="8300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98" b="1" dirty="0"/>
              <a:t>Produção Baseada em Evidências da Literatura PBEL</a:t>
            </a:r>
            <a:endParaRPr lang="pt-BR" sz="1598" dirty="0"/>
          </a:p>
        </p:txBody>
      </p:sp>
      <p:sp>
        <p:nvSpPr>
          <p:cNvPr id="6" name="Caixa de texto 58">
            <a:extLst>
              <a:ext uri="{FF2B5EF4-FFF2-40B4-BE49-F238E27FC236}">
                <a16:creationId xmlns:a16="http://schemas.microsoft.com/office/drawing/2014/main" id="{49633AAC-DD1E-5413-1C53-93446CA30816}"/>
              </a:ext>
            </a:extLst>
          </p:cNvPr>
          <p:cNvSpPr txBox="1"/>
          <p:nvPr/>
        </p:nvSpPr>
        <p:spPr>
          <a:xfrm>
            <a:off x="112971" y="3725438"/>
            <a:ext cx="2593271" cy="107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98" b="1" dirty="0"/>
              <a:t>Produção Baseada em Evidências da Realidade</a:t>
            </a:r>
          </a:p>
          <a:p>
            <a:pPr algn="ctr"/>
            <a:r>
              <a:rPr lang="pt-BR" sz="1598" b="1" dirty="0"/>
              <a:t>PBER</a:t>
            </a:r>
            <a:endParaRPr lang="pt-BR" sz="1598" dirty="0"/>
          </a:p>
        </p:txBody>
      </p:sp>
      <p:sp>
        <p:nvSpPr>
          <p:cNvPr id="8" name="Caixa de texto 58">
            <a:extLst>
              <a:ext uri="{FF2B5EF4-FFF2-40B4-BE49-F238E27FC236}">
                <a16:creationId xmlns:a16="http://schemas.microsoft.com/office/drawing/2014/main" id="{E987C858-3500-F26B-802C-4463430956F0}"/>
              </a:ext>
            </a:extLst>
          </p:cNvPr>
          <p:cNvSpPr txBox="1"/>
          <p:nvPr/>
        </p:nvSpPr>
        <p:spPr>
          <a:xfrm>
            <a:off x="4892746" y="2668000"/>
            <a:ext cx="2053479" cy="707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998" b="1" dirty="0"/>
              <a:t>VERSÃO I</a:t>
            </a:r>
          </a:p>
          <a:p>
            <a:pPr algn="ctr"/>
            <a:r>
              <a:rPr lang="pt-BR" sz="1998" b="1" dirty="0">
                <a:highlight>
                  <a:srgbClr val="FFFF00"/>
                </a:highlight>
              </a:rPr>
              <a:t>PROTÓTIPO</a:t>
            </a:r>
            <a:endParaRPr lang="pt-BR" sz="2398" dirty="0">
              <a:highlight>
                <a:srgbClr val="FFFF00"/>
              </a:highlight>
            </a:endParaRPr>
          </a:p>
        </p:txBody>
      </p:sp>
      <p:sp>
        <p:nvSpPr>
          <p:cNvPr id="9" name="Caixa de texto 58">
            <a:extLst>
              <a:ext uri="{FF2B5EF4-FFF2-40B4-BE49-F238E27FC236}">
                <a16:creationId xmlns:a16="http://schemas.microsoft.com/office/drawing/2014/main" id="{B5CAD0B7-D4F3-73D1-013F-8BE5AFC56035}"/>
              </a:ext>
            </a:extLst>
          </p:cNvPr>
          <p:cNvSpPr txBox="1"/>
          <p:nvPr/>
        </p:nvSpPr>
        <p:spPr>
          <a:xfrm>
            <a:off x="3915167" y="3717839"/>
            <a:ext cx="4388386" cy="1322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998" b="1" dirty="0"/>
              <a:t>CONTEÚDO, FACE-APARÊNCIA, SEMÂNTICA, USABILIDADE, INTERATIVIDADE, JOGABILIDADE, ETC.</a:t>
            </a:r>
            <a:endParaRPr lang="pt-BR" sz="2398" dirty="0"/>
          </a:p>
        </p:txBody>
      </p:sp>
      <p:sp>
        <p:nvSpPr>
          <p:cNvPr id="11" name="Caixa de texto 58">
            <a:extLst>
              <a:ext uri="{FF2B5EF4-FFF2-40B4-BE49-F238E27FC236}">
                <a16:creationId xmlns:a16="http://schemas.microsoft.com/office/drawing/2014/main" id="{EB4C3331-5D4D-16AD-700C-401D3BEF3AC0}"/>
              </a:ext>
            </a:extLst>
          </p:cNvPr>
          <p:cNvSpPr txBox="1"/>
          <p:nvPr/>
        </p:nvSpPr>
        <p:spPr>
          <a:xfrm>
            <a:off x="112972" y="4794320"/>
            <a:ext cx="2582856" cy="107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98" b="1" dirty="0"/>
              <a:t>Produção Baseada em Desenvolvimento Participativo </a:t>
            </a:r>
          </a:p>
          <a:p>
            <a:pPr algn="ctr"/>
            <a:r>
              <a:rPr lang="pt-BR" sz="1598" b="1" dirty="0"/>
              <a:t>PBDP</a:t>
            </a:r>
            <a:endParaRPr lang="pt-BR" sz="1598" dirty="0"/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E400DC3A-1824-4C5A-CE47-CA5B6D113B1E}"/>
              </a:ext>
            </a:extLst>
          </p:cNvPr>
          <p:cNvSpPr/>
          <p:nvPr/>
        </p:nvSpPr>
        <p:spPr>
          <a:xfrm>
            <a:off x="8700049" y="2867908"/>
            <a:ext cx="534692" cy="34342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15" name="Caixa de texto 58">
            <a:extLst>
              <a:ext uri="{FF2B5EF4-FFF2-40B4-BE49-F238E27FC236}">
                <a16:creationId xmlns:a16="http://schemas.microsoft.com/office/drawing/2014/main" id="{6E830191-7E4A-00D5-1D95-0FC355D47F46}"/>
              </a:ext>
            </a:extLst>
          </p:cNvPr>
          <p:cNvSpPr txBox="1"/>
          <p:nvPr/>
        </p:nvSpPr>
        <p:spPr>
          <a:xfrm>
            <a:off x="5204990" y="5994050"/>
            <a:ext cx="2081095" cy="399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998" b="1" dirty="0"/>
              <a:t>VERSÃO FINAL</a:t>
            </a:r>
            <a:endParaRPr lang="pt-BR" sz="2398" dirty="0"/>
          </a:p>
        </p:txBody>
      </p: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9DB7FCB6-282D-B799-6B3A-3012F8A3D866}"/>
              </a:ext>
            </a:extLst>
          </p:cNvPr>
          <p:cNvSpPr/>
          <p:nvPr/>
        </p:nvSpPr>
        <p:spPr>
          <a:xfrm>
            <a:off x="3276282" y="2587057"/>
            <a:ext cx="399818" cy="17645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7B586586-4B8C-68E0-9B61-754029F08A04}"/>
              </a:ext>
            </a:extLst>
          </p:cNvPr>
          <p:cNvSpPr/>
          <p:nvPr/>
        </p:nvSpPr>
        <p:spPr>
          <a:xfrm>
            <a:off x="3258500" y="4351620"/>
            <a:ext cx="502913" cy="19505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pic>
        <p:nvPicPr>
          <p:cNvPr id="19" name="Picture 2" descr="Gestão do Processo de Desenvolvimento de Produtos - ppt video online  carregar">
            <a:extLst>
              <a:ext uri="{FF2B5EF4-FFF2-40B4-BE49-F238E27FC236}">
                <a16:creationId xmlns:a16="http://schemas.microsoft.com/office/drawing/2014/main" id="{3E230139-486F-BF2F-5522-A4FE557E0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5" b="38938"/>
          <a:stretch/>
        </p:blipFill>
        <p:spPr bwMode="auto">
          <a:xfrm>
            <a:off x="6839" y="555839"/>
            <a:ext cx="11937071" cy="19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 de texto 58">
            <a:extLst>
              <a:ext uri="{FF2B5EF4-FFF2-40B4-BE49-F238E27FC236}">
                <a16:creationId xmlns:a16="http://schemas.microsoft.com/office/drawing/2014/main" id="{DE083D6C-AB81-B122-068C-6D733D470CCC}"/>
              </a:ext>
            </a:extLst>
          </p:cNvPr>
          <p:cNvSpPr txBox="1"/>
          <p:nvPr/>
        </p:nvSpPr>
        <p:spPr>
          <a:xfrm>
            <a:off x="9305014" y="3690383"/>
            <a:ext cx="2038725" cy="1058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69" b="1" dirty="0"/>
              <a:t>EFETIVIDADE</a:t>
            </a:r>
          </a:p>
          <a:p>
            <a:pPr algn="ctr"/>
            <a:r>
              <a:rPr lang="pt-BR" sz="1569" b="1" dirty="0"/>
              <a:t>SATISFAÇÃO</a:t>
            </a:r>
          </a:p>
          <a:p>
            <a:pPr algn="ctr"/>
            <a:r>
              <a:rPr lang="pt-BR" sz="1569" b="1" dirty="0"/>
              <a:t>REPERCUSSÃO DA </a:t>
            </a:r>
            <a:r>
              <a:rPr lang="pt-BR" sz="1569" b="1" dirty="0">
                <a:highlight>
                  <a:srgbClr val="FFFF00"/>
                </a:highlight>
              </a:rPr>
              <a:t>APLICAÇÃO</a:t>
            </a:r>
            <a:endParaRPr lang="pt-BR" sz="1569" dirty="0">
              <a:highlight>
                <a:srgbClr val="FFFF00"/>
              </a:highlight>
            </a:endParaRP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97F491DD-BA4C-F0CB-51BE-D75461B71034}"/>
              </a:ext>
            </a:extLst>
          </p:cNvPr>
          <p:cNvSpPr/>
          <p:nvPr/>
        </p:nvSpPr>
        <p:spPr>
          <a:xfrm rot="5400000">
            <a:off x="5972178" y="3474205"/>
            <a:ext cx="502913" cy="4536775"/>
          </a:xfrm>
          <a:prstGeom prst="rightBrace">
            <a:avLst>
              <a:gd name="adj1" fmla="val 2118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24" name="Caixa de Texto 1">
            <a:extLst>
              <a:ext uri="{FF2B5EF4-FFF2-40B4-BE49-F238E27FC236}">
                <a16:creationId xmlns:a16="http://schemas.microsoft.com/office/drawing/2014/main" id="{19DFC44D-F8B9-E736-819A-68C2E2820D0F}"/>
              </a:ext>
            </a:extLst>
          </p:cNvPr>
          <p:cNvSpPr txBox="1"/>
          <p:nvPr/>
        </p:nvSpPr>
        <p:spPr>
          <a:xfrm>
            <a:off x="8612941" y="3429836"/>
            <a:ext cx="342750" cy="21532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68530" tIns="34265" rIns="68530" bIns="342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99"/>
              </a:spcAft>
            </a:pPr>
            <a:r>
              <a:rPr lang="pt-BR" sz="1349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REGISTRO &amp; ENTREGA</a:t>
            </a:r>
            <a:endParaRPr lang="pt-BR" sz="1349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ixa de Texto 1">
            <a:extLst>
              <a:ext uri="{FF2B5EF4-FFF2-40B4-BE49-F238E27FC236}">
                <a16:creationId xmlns:a16="http://schemas.microsoft.com/office/drawing/2014/main" id="{7D6975BC-8853-0A15-B780-3EFB91382386}"/>
              </a:ext>
            </a:extLst>
          </p:cNvPr>
          <p:cNvSpPr txBox="1"/>
          <p:nvPr/>
        </p:nvSpPr>
        <p:spPr>
          <a:xfrm>
            <a:off x="2887708" y="3216544"/>
            <a:ext cx="342750" cy="24478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68530" tIns="34265" rIns="68530" bIns="342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99"/>
              </a:spcAft>
            </a:pPr>
            <a:r>
              <a:rPr lang="pt-BR" sz="1349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CONTEÚDO &amp; FORMA</a:t>
            </a:r>
            <a:endParaRPr lang="pt-BR" sz="1349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 de Texto 1">
            <a:extLst>
              <a:ext uri="{FF2B5EF4-FFF2-40B4-BE49-F238E27FC236}">
                <a16:creationId xmlns:a16="http://schemas.microsoft.com/office/drawing/2014/main" id="{52E2F6C1-39D6-B0AD-EB11-FA3C4FF653F2}"/>
              </a:ext>
            </a:extLst>
          </p:cNvPr>
          <p:cNvSpPr txBox="1"/>
          <p:nvPr/>
        </p:nvSpPr>
        <p:spPr>
          <a:xfrm>
            <a:off x="11740235" y="3302277"/>
            <a:ext cx="342750" cy="21532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68530" tIns="34265" rIns="68530" bIns="342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99"/>
              </a:spcAft>
            </a:pPr>
            <a:r>
              <a:rPr lang="pt-BR" sz="1349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  <a:endParaRPr lang="pt-BR" sz="1349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49C2B59A-383E-A33C-4533-C7EAC3A411BF}"/>
              </a:ext>
            </a:extLst>
          </p:cNvPr>
          <p:cNvSpPr/>
          <p:nvPr/>
        </p:nvSpPr>
        <p:spPr>
          <a:xfrm>
            <a:off x="11243106" y="2723326"/>
            <a:ext cx="534692" cy="34342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958DC6-C421-2E84-52FC-3031A52F2C90}"/>
              </a:ext>
            </a:extLst>
          </p:cNvPr>
          <p:cNvSpPr txBox="1"/>
          <p:nvPr/>
        </p:nvSpPr>
        <p:spPr>
          <a:xfrm>
            <a:off x="331964" y="1601427"/>
            <a:ext cx="294431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chenfim-empresa" pitchFamily="2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571602-A94F-7230-E0DB-C34C43B93FB2}"/>
              </a:ext>
            </a:extLst>
          </p:cNvPr>
          <p:cNvSpPr txBox="1"/>
          <p:nvPr/>
        </p:nvSpPr>
        <p:spPr>
          <a:xfrm>
            <a:off x="8318155" y="2153188"/>
            <a:ext cx="361199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chenfim-empresa" pitchFamily="2" charset="0"/>
                <a:cs typeface="Arial" panose="020B0604020202020204" pitchFamily="34" charset="0"/>
              </a:rPr>
              <a:t>AVALIAÇÃO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099F10-E857-1CCB-EB19-129EB824F5CA}"/>
              </a:ext>
            </a:extLst>
          </p:cNvPr>
          <p:cNvSpPr txBox="1"/>
          <p:nvPr/>
        </p:nvSpPr>
        <p:spPr>
          <a:xfrm>
            <a:off x="3873846" y="1991274"/>
            <a:ext cx="353007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echenfim-empresa" pitchFamily="2" charset="0"/>
                <a:cs typeface="Arial" panose="020B0604020202020204" pitchFamily="34" charset="0"/>
              </a:rPr>
              <a:t>VALIDAÇÃO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chenfim-empres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36AB-DA43-AD03-64DF-5F69BDD10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7AA08E1-24AC-A892-1550-6A0FF3133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84" y="861058"/>
            <a:ext cx="6079697" cy="3631967"/>
          </a:xfrm>
        </p:spPr>
        <p:txBody>
          <a:bodyPr>
            <a:normAutofit/>
          </a:bodyPr>
          <a:lstStyle/>
          <a:p>
            <a:r>
              <a:rPr lang="pt-BR" dirty="0"/>
              <a:t>FASE 2</a:t>
            </a:r>
            <a:br>
              <a:rPr lang="pt-BR" dirty="0"/>
            </a:br>
            <a:r>
              <a:rPr lang="pt-BR" dirty="0"/>
              <a:t>2023-até o presente</a:t>
            </a:r>
          </a:p>
        </p:txBody>
      </p:sp>
      <p:pic>
        <p:nvPicPr>
          <p:cNvPr id="1026" name="Picture 2" descr="Veredas da Língua: Texto: &quot; Todo ponto de vista é a vista de um ponto&quot; -  Leonardo Boff">
            <a:extLst>
              <a:ext uri="{FF2B5EF4-FFF2-40B4-BE49-F238E27FC236}">
                <a16:creationId xmlns:a16="http://schemas.microsoft.com/office/drawing/2014/main" id="{6DE92A91-0510-AA34-7912-21103D63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1" y="1315612"/>
            <a:ext cx="5991678" cy="3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7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4CD1F1-5473-1D99-1B9A-B8306E33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6" t="14020" r="20785" b="14884"/>
          <a:stretch/>
        </p:blipFill>
        <p:spPr>
          <a:xfrm>
            <a:off x="4632961" y="625973"/>
            <a:ext cx="6444343" cy="56060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02FF84-F193-CD2F-58FD-1ED16DCB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3" y="2600311"/>
            <a:ext cx="4330927" cy="1450757"/>
          </a:xfrm>
        </p:spPr>
        <p:txBody>
          <a:bodyPr/>
          <a:lstStyle/>
          <a:p>
            <a:pPr algn="ctr"/>
            <a:r>
              <a:rPr lang="pt-BR" dirty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BBEF67-F9C0-DE30-85DD-BA3C6F0F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02/03/2026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4ADC49-AADB-CCF4-A969-978B1C59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18" t="25098" r="9091" b="8068"/>
          <a:stretch>
            <a:fillRect/>
          </a:stretch>
        </p:blipFill>
        <p:spPr>
          <a:xfrm>
            <a:off x="1136073" y="444061"/>
            <a:ext cx="9906000" cy="5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89ED2-7619-C4AE-9E5A-9C2DCF30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02/03/2026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569C46-88F2-D844-876D-7C49640D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91" t="25314" r="8295" b="8714"/>
          <a:stretch>
            <a:fillRect/>
          </a:stretch>
        </p:blipFill>
        <p:spPr>
          <a:xfrm>
            <a:off x="1039091" y="445384"/>
            <a:ext cx="10099963" cy="56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77DC6-C4FD-5DAC-6BF5-62067E1F8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35D6DEB-4D75-CAF2-D322-911924F7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21" y="831274"/>
            <a:ext cx="6079697" cy="2757054"/>
          </a:xfrm>
        </p:spPr>
        <p:txBody>
          <a:bodyPr>
            <a:normAutofit/>
          </a:bodyPr>
          <a:lstStyle/>
          <a:p>
            <a:r>
              <a:rPr lang="pt-BR" dirty="0"/>
              <a:t>Introdução</a:t>
            </a:r>
          </a:p>
        </p:txBody>
      </p:sp>
      <p:pic>
        <p:nvPicPr>
          <p:cNvPr id="1026" name="Picture 2" descr="Veredas da Língua: Texto: &quot; Todo ponto de vista é a vista de um ponto&quot; -  Leonardo Boff">
            <a:extLst>
              <a:ext uri="{FF2B5EF4-FFF2-40B4-BE49-F238E27FC236}">
                <a16:creationId xmlns:a16="http://schemas.microsoft.com/office/drawing/2014/main" id="{15273084-CAE5-07D0-61B9-5BE4D740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1" y="1315612"/>
            <a:ext cx="5991678" cy="3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6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DD8D0-574B-DCA2-E763-EFAB8CBC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3" y="2600311"/>
            <a:ext cx="4330927" cy="1450757"/>
          </a:xfrm>
        </p:spPr>
        <p:txBody>
          <a:bodyPr/>
          <a:lstStyle/>
          <a:p>
            <a:pPr algn="ctr"/>
            <a:r>
              <a:rPr lang="pt-BR" dirty="0"/>
              <a:t>2023-2024</a:t>
            </a:r>
            <a:endParaRPr lang="en-US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8139D4-C246-D2E1-7FF7-C59F58E0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02/03/2026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999D7D-828D-7621-DF23-961B9277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13940" r="4013" b="48485"/>
          <a:stretch>
            <a:fillRect/>
          </a:stretch>
        </p:blipFill>
        <p:spPr>
          <a:xfrm>
            <a:off x="4610790" y="139749"/>
            <a:ext cx="6719456" cy="60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1FEEA-F19B-A857-7E1B-B759D73F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de Tecnologias em Saúde – ATS/HTA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A70193-9F98-4B77-E0CE-BDAE771B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Avaliação de Tecnologias em Saúde (ATS) é um 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processo multidisciplinar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utiliza métodos explícitos para determinar 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 valor de uma tecnologia em saúde em diferentes pontos de seu ciclo de vida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 objetivo é informar a tomada de decisão para promover um sistema de saúde equitativo, eficiente e de alta qualidade (1).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ciclos de vida de uma tecnologia são: inovação, difusão inicial, incorporação, utilização em larga escala, abandono. O processo de inovação tecnológica (primeira fase do ciclo) começa com a invenção de um novo produto, processo, ou prática, e se encerra por ocasião da primeira utilização prática (difusão inicial-segunda fase do ciclo). 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 avaliação tanto se dá na fase de desenvolvimento ou criação do produto (anterior ao registro)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como na fase de incorporação e utilização do produto (após a aplicação). Em todas essas fases diferentes atores (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especialistas e público-alvo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podem atuar no processo de avaliação (2).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1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8BE92B-A221-31A3-CA29-FB89A7C0D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66" y="2055950"/>
            <a:ext cx="10058400" cy="2428965"/>
          </a:xfrm>
        </p:spPr>
        <p:txBody>
          <a:bodyPr>
            <a:norm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 estudos de ATS, há uma 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diversidade de atributos e objetivos que podem ser considerados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bem como </a:t>
            </a: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uma diversidade metodológica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estudos de abordagem metodológica, quantitativa, qualitativa ou mista, com aplicação de distintas técnicas. </a:t>
            </a:r>
          </a:p>
          <a:p>
            <a:endParaRPr lang="pt-B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Um aspecto que se destaca é a adoção de métodos de opinião em grupo e conferência de consenso, em que há participação de especialistas (2)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pt-B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0AB204-A60B-0785-63A0-565A261B8156}"/>
              </a:ext>
            </a:extLst>
          </p:cNvPr>
          <p:cNvSpPr txBox="1"/>
          <p:nvPr/>
        </p:nvSpPr>
        <p:spPr>
          <a:xfrm>
            <a:off x="309154" y="5129038"/>
            <a:ext cx="11573692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9017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O’Rourke B,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Oortwijn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W, Schuller T. Announcing the New Definition of Health Technology Assessment. </a:t>
            </a:r>
            <a:r>
              <a:rPr lang="pt-B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Value</a:t>
            </a:r>
            <a:r>
              <a:rPr lang="pt-B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</a:t>
            </a:r>
            <a:r>
              <a:rPr lang="pt-B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2020;23(6):824–5. </a:t>
            </a:r>
            <a:endParaRPr lang="pt-B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Brasil, Ministério da Saúde. Avaliação de Tecnologias em Saúde: Ferramentas para a Gestão do SUS [Internet]. Ministério da Saúde. 2009. 112 p. Disponível em: </a:t>
            </a:r>
            <a:r>
              <a:rPr lang="pt-BR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http://bvsms.saude.gov.br/bvs/publicacoes/avaliacao_tecnologias_saude_ferramentas_gestao.pdf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8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2B5F-EB1A-F7DE-C3DD-F9D736815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58">
            <a:extLst>
              <a:ext uri="{FF2B5EF4-FFF2-40B4-BE49-F238E27FC236}">
                <a16:creationId xmlns:a16="http://schemas.microsoft.com/office/drawing/2014/main" id="{6266A7F1-A4EE-1971-EEF4-D1FF11F610BD}"/>
              </a:ext>
            </a:extLst>
          </p:cNvPr>
          <p:cNvSpPr txBox="1"/>
          <p:nvPr/>
        </p:nvSpPr>
        <p:spPr>
          <a:xfrm>
            <a:off x="117556" y="2675456"/>
            <a:ext cx="2593271" cy="8300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98" b="1" dirty="0"/>
              <a:t>Produção Baseada em Evidências da Literatura PBEL</a:t>
            </a:r>
            <a:endParaRPr lang="pt-BR" sz="1598" dirty="0"/>
          </a:p>
        </p:txBody>
      </p:sp>
      <p:sp>
        <p:nvSpPr>
          <p:cNvPr id="6" name="Caixa de texto 58">
            <a:extLst>
              <a:ext uri="{FF2B5EF4-FFF2-40B4-BE49-F238E27FC236}">
                <a16:creationId xmlns:a16="http://schemas.microsoft.com/office/drawing/2014/main" id="{BC47F95E-FB12-84E4-A6D1-1E7C8BB80C58}"/>
              </a:ext>
            </a:extLst>
          </p:cNvPr>
          <p:cNvSpPr txBox="1"/>
          <p:nvPr/>
        </p:nvSpPr>
        <p:spPr>
          <a:xfrm>
            <a:off x="112971" y="3725438"/>
            <a:ext cx="2593271" cy="107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98" b="1" dirty="0"/>
              <a:t>Produção Baseada em Evidências da Realidade</a:t>
            </a:r>
          </a:p>
          <a:p>
            <a:pPr algn="ctr"/>
            <a:r>
              <a:rPr lang="pt-BR" sz="1598" b="1" dirty="0"/>
              <a:t>PBER</a:t>
            </a:r>
            <a:endParaRPr lang="pt-BR" sz="1598" dirty="0"/>
          </a:p>
        </p:txBody>
      </p:sp>
      <p:sp>
        <p:nvSpPr>
          <p:cNvPr id="8" name="Caixa de texto 58">
            <a:extLst>
              <a:ext uri="{FF2B5EF4-FFF2-40B4-BE49-F238E27FC236}">
                <a16:creationId xmlns:a16="http://schemas.microsoft.com/office/drawing/2014/main" id="{0A91B6AB-39C8-5002-844E-59C441E45506}"/>
              </a:ext>
            </a:extLst>
          </p:cNvPr>
          <p:cNvSpPr txBox="1"/>
          <p:nvPr/>
        </p:nvSpPr>
        <p:spPr>
          <a:xfrm>
            <a:off x="4892746" y="2668000"/>
            <a:ext cx="2053479" cy="707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998" b="1" dirty="0"/>
              <a:t>VERSÃO I</a:t>
            </a:r>
          </a:p>
          <a:p>
            <a:pPr algn="ctr"/>
            <a:r>
              <a:rPr lang="pt-BR" sz="1998" b="1" dirty="0">
                <a:highlight>
                  <a:srgbClr val="FFFF00"/>
                </a:highlight>
              </a:rPr>
              <a:t>PROTÓTIPO</a:t>
            </a:r>
            <a:endParaRPr lang="pt-BR" sz="2398" dirty="0">
              <a:highlight>
                <a:srgbClr val="FFFF00"/>
              </a:highlight>
            </a:endParaRPr>
          </a:p>
        </p:txBody>
      </p:sp>
      <p:sp>
        <p:nvSpPr>
          <p:cNvPr id="9" name="Caixa de texto 58">
            <a:extLst>
              <a:ext uri="{FF2B5EF4-FFF2-40B4-BE49-F238E27FC236}">
                <a16:creationId xmlns:a16="http://schemas.microsoft.com/office/drawing/2014/main" id="{ADF15B4B-9634-B5F3-1A5D-108BF9EDEC1B}"/>
              </a:ext>
            </a:extLst>
          </p:cNvPr>
          <p:cNvSpPr txBox="1"/>
          <p:nvPr/>
        </p:nvSpPr>
        <p:spPr>
          <a:xfrm>
            <a:off x="3915167" y="3717839"/>
            <a:ext cx="4388386" cy="1322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998" b="1" dirty="0"/>
              <a:t>CONTEÚDO, FACE-APARÊNCIA, SEMÂNTICA, USABILIDADE, INTERATIVIDADE, JOGABILIDADE, ETC.</a:t>
            </a:r>
            <a:endParaRPr lang="pt-BR" sz="2398" dirty="0"/>
          </a:p>
        </p:txBody>
      </p:sp>
      <p:sp>
        <p:nvSpPr>
          <p:cNvPr id="11" name="Caixa de texto 58">
            <a:extLst>
              <a:ext uri="{FF2B5EF4-FFF2-40B4-BE49-F238E27FC236}">
                <a16:creationId xmlns:a16="http://schemas.microsoft.com/office/drawing/2014/main" id="{31E39A25-6FFA-56D9-F5D9-25D40E7C2FD7}"/>
              </a:ext>
            </a:extLst>
          </p:cNvPr>
          <p:cNvSpPr txBox="1"/>
          <p:nvPr/>
        </p:nvSpPr>
        <p:spPr>
          <a:xfrm>
            <a:off x="112972" y="4794320"/>
            <a:ext cx="2582856" cy="107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98" b="1" dirty="0"/>
              <a:t>Produção Baseada em Desenvolvimento Participativo </a:t>
            </a:r>
          </a:p>
          <a:p>
            <a:pPr algn="ctr"/>
            <a:r>
              <a:rPr lang="pt-BR" sz="1598" b="1" dirty="0"/>
              <a:t>PBDP</a:t>
            </a:r>
            <a:endParaRPr lang="pt-BR" sz="1598" dirty="0"/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28459C8E-6E66-639E-892B-7B7C0682F147}"/>
              </a:ext>
            </a:extLst>
          </p:cNvPr>
          <p:cNvSpPr/>
          <p:nvPr/>
        </p:nvSpPr>
        <p:spPr>
          <a:xfrm>
            <a:off x="8700049" y="2867908"/>
            <a:ext cx="534692" cy="34342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15" name="Caixa de texto 58">
            <a:extLst>
              <a:ext uri="{FF2B5EF4-FFF2-40B4-BE49-F238E27FC236}">
                <a16:creationId xmlns:a16="http://schemas.microsoft.com/office/drawing/2014/main" id="{C1500F36-FBB8-45E4-0FC6-E7D3DAE5D478}"/>
              </a:ext>
            </a:extLst>
          </p:cNvPr>
          <p:cNvSpPr txBox="1"/>
          <p:nvPr/>
        </p:nvSpPr>
        <p:spPr>
          <a:xfrm>
            <a:off x="5204990" y="5994050"/>
            <a:ext cx="2081095" cy="399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998" b="1" dirty="0"/>
              <a:t>VERSÃO FINAL</a:t>
            </a:r>
            <a:endParaRPr lang="pt-BR" sz="2398" dirty="0"/>
          </a:p>
        </p:txBody>
      </p: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21059CD1-D574-9333-6315-33F4D9ED1177}"/>
              </a:ext>
            </a:extLst>
          </p:cNvPr>
          <p:cNvSpPr/>
          <p:nvPr/>
        </p:nvSpPr>
        <p:spPr>
          <a:xfrm>
            <a:off x="3276282" y="2587057"/>
            <a:ext cx="399818" cy="17645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27B9BF91-38CB-8F77-63D3-DA1723D82D00}"/>
              </a:ext>
            </a:extLst>
          </p:cNvPr>
          <p:cNvSpPr/>
          <p:nvPr/>
        </p:nvSpPr>
        <p:spPr>
          <a:xfrm>
            <a:off x="3258500" y="4351620"/>
            <a:ext cx="502913" cy="19505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pic>
        <p:nvPicPr>
          <p:cNvPr id="19" name="Picture 2" descr="Gestão do Processo de Desenvolvimento de Produtos - ppt video online  carregar">
            <a:extLst>
              <a:ext uri="{FF2B5EF4-FFF2-40B4-BE49-F238E27FC236}">
                <a16:creationId xmlns:a16="http://schemas.microsoft.com/office/drawing/2014/main" id="{7296A4B1-592F-257E-776B-42BE62681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5" b="38938"/>
          <a:stretch/>
        </p:blipFill>
        <p:spPr bwMode="auto">
          <a:xfrm>
            <a:off x="6839" y="555839"/>
            <a:ext cx="11937071" cy="19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 de texto 58">
            <a:extLst>
              <a:ext uri="{FF2B5EF4-FFF2-40B4-BE49-F238E27FC236}">
                <a16:creationId xmlns:a16="http://schemas.microsoft.com/office/drawing/2014/main" id="{A4377B9C-468D-4AE3-E681-135E847BD193}"/>
              </a:ext>
            </a:extLst>
          </p:cNvPr>
          <p:cNvSpPr txBox="1"/>
          <p:nvPr/>
        </p:nvSpPr>
        <p:spPr>
          <a:xfrm>
            <a:off x="9305014" y="3690383"/>
            <a:ext cx="2038725" cy="1058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69" b="1" dirty="0"/>
              <a:t>EFETIVIDADE</a:t>
            </a:r>
          </a:p>
          <a:p>
            <a:pPr algn="ctr"/>
            <a:r>
              <a:rPr lang="pt-BR" sz="1569" b="1" dirty="0"/>
              <a:t>SATISFAÇÃO</a:t>
            </a:r>
          </a:p>
          <a:p>
            <a:pPr algn="ctr"/>
            <a:r>
              <a:rPr lang="pt-BR" sz="1569" b="1" dirty="0"/>
              <a:t>REPERCUSSÃO DA </a:t>
            </a:r>
            <a:r>
              <a:rPr lang="pt-BR" sz="1569" b="1" dirty="0">
                <a:highlight>
                  <a:srgbClr val="FFFF00"/>
                </a:highlight>
              </a:rPr>
              <a:t>APLICAÇÃO</a:t>
            </a:r>
            <a:endParaRPr lang="pt-BR" sz="1569" dirty="0">
              <a:highlight>
                <a:srgbClr val="FFFF00"/>
              </a:highlight>
            </a:endParaRP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81EF295B-143C-979B-0737-BC81664A671D}"/>
              </a:ext>
            </a:extLst>
          </p:cNvPr>
          <p:cNvSpPr/>
          <p:nvPr/>
        </p:nvSpPr>
        <p:spPr>
          <a:xfrm rot="5400000">
            <a:off x="5972178" y="3474205"/>
            <a:ext cx="502913" cy="4536775"/>
          </a:xfrm>
          <a:prstGeom prst="rightBrace">
            <a:avLst>
              <a:gd name="adj1" fmla="val 2118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24" name="Caixa de Texto 1">
            <a:extLst>
              <a:ext uri="{FF2B5EF4-FFF2-40B4-BE49-F238E27FC236}">
                <a16:creationId xmlns:a16="http://schemas.microsoft.com/office/drawing/2014/main" id="{30D46D13-5E72-6A94-89D4-8A5226FB586A}"/>
              </a:ext>
            </a:extLst>
          </p:cNvPr>
          <p:cNvSpPr txBox="1"/>
          <p:nvPr/>
        </p:nvSpPr>
        <p:spPr>
          <a:xfrm>
            <a:off x="8612941" y="3429836"/>
            <a:ext cx="342750" cy="21532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68530" tIns="34265" rIns="68530" bIns="342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99"/>
              </a:spcAft>
            </a:pPr>
            <a:r>
              <a:rPr lang="pt-BR" sz="1349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REGISTRO &amp; ENTREGA</a:t>
            </a:r>
            <a:endParaRPr lang="pt-BR" sz="1349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ixa de Texto 1">
            <a:extLst>
              <a:ext uri="{FF2B5EF4-FFF2-40B4-BE49-F238E27FC236}">
                <a16:creationId xmlns:a16="http://schemas.microsoft.com/office/drawing/2014/main" id="{660F382C-8DD8-5F09-945D-131A0C0DB195}"/>
              </a:ext>
            </a:extLst>
          </p:cNvPr>
          <p:cNvSpPr txBox="1"/>
          <p:nvPr/>
        </p:nvSpPr>
        <p:spPr>
          <a:xfrm>
            <a:off x="2887708" y="3216544"/>
            <a:ext cx="342750" cy="24478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68530" tIns="34265" rIns="68530" bIns="342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99"/>
              </a:spcAft>
            </a:pPr>
            <a:r>
              <a:rPr lang="pt-BR" sz="1349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CONTEÚDO &amp; FORMA</a:t>
            </a:r>
            <a:endParaRPr lang="pt-BR" sz="1349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 de Texto 1">
            <a:extLst>
              <a:ext uri="{FF2B5EF4-FFF2-40B4-BE49-F238E27FC236}">
                <a16:creationId xmlns:a16="http://schemas.microsoft.com/office/drawing/2014/main" id="{5B5603D1-7848-57C0-8E6A-0FA48085DA49}"/>
              </a:ext>
            </a:extLst>
          </p:cNvPr>
          <p:cNvSpPr txBox="1"/>
          <p:nvPr/>
        </p:nvSpPr>
        <p:spPr>
          <a:xfrm>
            <a:off x="11740235" y="3302277"/>
            <a:ext cx="342750" cy="21532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vert270" wrap="square" lIns="68530" tIns="34265" rIns="68530" bIns="342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99"/>
              </a:spcAft>
            </a:pPr>
            <a:r>
              <a:rPr lang="pt-BR" sz="1349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  <a:endParaRPr lang="pt-BR" sz="1349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5FF92454-AEA5-1385-7E56-ECB118222270}"/>
              </a:ext>
            </a:extLst>
          </p:cNvPr>
          <p:cNvSpPr/>
          <p:nvPr/>
        </p:nvSpPr>
        <p:spPr>
          <a:xfrm>
            <a:off x="11243106" y="2723326"/>
            <a:ext cx="534692" cy="343425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823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7BD2A9-D8A1-897B-610F-0709F72E180B}"/>
              </a:ext>
            </a:extLst>
          </p:cNvPr>
          <p:cNvSpPr txBox="1"/>
          <p:nvPr/>
        </p:nvSpPr>
        <p:spPr>
          <a:xfrm>
            <a:off x="331964" y="1601427"/>
            <a:ext cx="294431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chenfim-empresa" pitchFamily="2" charset="0"/>
                <a:cs typeface="Arial" panose="020B0604020202020204" pitchFamily="34" charset="0"/>
              </a:rPr>
              <a:t>PRO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4CCF60-A609-0A16-F408-CE313550880C}"/>
              </a:ext>
            </a:extLst>
          </p:cNvPr>
          <p:cNvSpPr txBox="1"/>
          <p:nvPr/>
        </p:nvSpPr>
        <p:spPr>
          <a:xfrm>
            <a:off x="8318155" y="2153188"/>
            <a:ext cx="361199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echenfim-empresa" pitchFamily="2" charset="0"/>
                <a:cs typeface="Arial" panose="020B0604020202020204" pitchFamily="34" charset="0"/>
              </a:rPr>
              <a:t>AVALIAÇÃO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chenfim-empresa" pitchFamily="2" charset="0"/>
                <a:cs typeface="Arial" panose="020B0604020202020204" pitchFamily="34" charset="0"/>
              </a:rPr>
              <a:t>DE RESULTADO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92FC15-DF1F-D0DF-6FBD-0063C9AAC385}"/>
              </a:ext>
            </a:extLst>
          </p:cNvPr>
          <p:cNvSpPr txBox="1"/>
          <p:nvPr/>
        </p:nvSpPr>
        <p:spPr>
          <a:xfrm>
            <a:off x="3873846" y="1991274"/>
            <a:ext cx="353007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echenfim-empresa" pitchFamily="2" charset="0"/>
                <a:cs typeface="Arial" panose="020B0604020202020204" pitchFamily="34" charset="0"/>
              </a:rPr>
              <a:t>AVALIAÇÃO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chenfim-empresa" pitchFamily="2" charset="0"/>
                <a:cs typeface="Arial" panose="020B0604020202020204" pitchFamily="34" charset="0"/>
              </a:rPr>
              <a:t>DE ATRIBUTOS</a:t>
            </a:r>
          </a:p>
        </p:txBody>
      </p:sp>
    </p:spTree>
    <p:extLst>
      <p:ext uri="{BB962C8B-B14F-4D97-AF65-F5344CB8AC3E}">
        <p14:creationId xmlns:p14="http://schemas.microsoft.com/office/powerpoint/2010/main" val="42867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A6FD65-BBDD-CA09-23AB-92E027F9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94" t="24883" r="25455"/>
          <a:stretch>
            <a:fillRect/>
          </a:stretch>
        </p:blipFill>
        <p:spPr>
          <a:xfrm>
            <a:off x="5708073" y="145472"/>
            <a:ext cx="4599709" cy="63344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3CD4183-1D24-0E11-0171-19BCBC1B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3" y="2600311"/>
            <a:ext cx="4330927" cy="1450757"/>
          </a:xfrm>
        </p:spPr>
        <p:txBody>
          <a:bodyPr/>
          <a:lstStyle/>
          <a:p>
            <a:pPr algn="ctr"/>
            <a:r>
              <a:rPr lang="pt-BR" dirty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BDB93-E30B-DE71-E3AC-0ACCCE80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3" y="2800345"/>
            <a:ext cx="2669179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Escala TRL</a:t>
            </a:r>
          </a:p>
        </p:txBody>
      </p:sp>
      <p:pic>
        <p:nvPicPr>
          <p:cNvPr id="6" name="Espaço Reservado para Conteúdo 5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0BBA452A-AACB-9ABB-8133-0027B0B7F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8" y="481744"/>
            <a:ext cx="5475514" cy="6041548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0000E36-E68C-523B-789D-569A7501737D}"/>
              </a:ext>
            </a:extLst>
          </p:cNvPr>
          <p:cNvSpPr txBox="1"/>
          <p:nvPr/>
        </p:nvSpPr>
        <p:spPr>
          <a:xfrm>
            <a:off x="5424351" y="59390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dirty="0">
                <a:effectLst/>
                <a:latin typeface="Arial" panose="020B0604020202020204" pitchFamily="34" charset="0"/>
                <a:ea typeface="Arial Unicode MS"/>
              </a:rPr>
              <a:t>NASA (2023)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157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351A16-30BA-075C-5C6C-D43D6CD4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5" t="34884" r="11429" b="5980"/>
          <a:stretch/>
        </p:blipFill>
        <p:spPr>
          <a:xfrm>
            <a:off x="481651" y="478971"/>
            <a:ext cx="11228697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F76709BB-5B25-5615-E3F2-C6F447FDE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20720" r="988" b="20937"/>
          <a:stretch/>
        </p:blipFill>
        <p:spPr bwMode="auto">
          <a:xfrm>
            <a:off x="499540" y="1405064"/>
            <a:ext cx="11255779" cy="3759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1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5D9FC-821F-156F-0E06-58CA898B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689376"/>
            <a:ext cx="10058400" cy="190829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hlinkClick r:id="rId2"/>
              </a:rPr>
              <a:t>https://www.gov.br/apps/avakchek</a:t>
            </a:r>
            <a:br>
              <a:rPr lang="pt-BR" dirty="0"/>
            </a:br>
            <a:br>
              <a:rPr lang="pt-BR" dirty="0"/>
            </a:br>
            <a:r>
              <a:rPr lang="pt-BR" dirty="0">
                <a:hlinkClick r:id="rId3"/>
              </a:rPr>
              <a:t>https://www.agite.se/avakchek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C470FE-DBA3-A0E4-45E1-4196D2FF8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8" t="6479" r="7072" b="-24"/>
          <a:stretch/>
        </p:blipFill>
        <p:spPr>
          <a:xfrm>
            <a:off x="3361509" y="2597668"/>
            <a:ext cx="6008913" cy="35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C3CA2-92C4-137D-6707-32703659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DAC460-5DF0-C9E7-7F46-6A3FBC6AD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21" y="1205347"/>
            <a:ext cx="6079697" cy="2757054"/>
          </a:xfrm>
        </p:spPr>
        <p:txBody>
          <a:bodyPr>
            <a:normAutofit/>
          </a:bodyPr>
          <a:lstStyle/>
          <a:p>
            <a:r>
              <a:rPr lang="pt-BR" dirty="0"/>
              <a:t>Palavras Finais</a:t>
            </a:r>
          </a:p>
        </p:txBody>
      </p:sp>
      <p:pic>
        <p:nvPicPr>
          <p:cNvPr id="1026" name="Picture 2" descr="Veredas da Língua: Texto: &quot; Todo ponto de vista é a vista de um ponto&quot; -  Leonardo Boff">
            <a:extLst>
              <a:ext uri="{FF2B5EF4-FFF2-40B4-BE49-F238E27FC236}">
                <a16:creationId xmlns:a16="http://schemas.microsoft.com/office/drawing/2014/main" id="{743AD001-6EC5-A759-033A-0F6A4894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1" y="1315612"/>
            <a:ext cx="5991678" cy="3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4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isão: Qual Caminho Seguir? – JC Consultoria &amp; Assessoria">
            <a:extLst>
              <a:ext uri="{FF2B5EF4-FFF2-40B4-BE49-F238E27FC236}">
                <a16:creationId xmlns:a16="http://schemas.microsoft.com/office/drawing/2014/main" id="{34103B25-9195-1411-77F4-F17F70F2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93" y="2485362"/>
            <a:ext cx="5979485" cy="31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A4A10FC-9C7A-935B-5684-7113A68841A6}"/>
              </a:ext>
            </a:extLst>
          </p:cNvPr>
          <p:cNvSpPr txBox="1">
            <a:spLocks/>
          </p:cNvSpPr>
          <p:nvPr/>
        </p:nvSpPr>
        <p:spPr>
          <a:xfrm>
            <a:off x="406164" y="2485363"/>
            <a:ext cx="4822519" cy="31869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Conceitos de TECNOLOGIAS</a:t>
            </a:r>
          </a:p>
        </p:txBody>
      </p:sp>
    </p:spTree>
    <p:extLst>
      <p:ext uri="{BB962C8B-B14F-4D97-AF65-F5344CB8AC3E}">
        <p14:creationId xmlns:p14="http://schemas.microsoft.com/office/powerpoint/2010/main" val="1306891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3984D-53C9-F9B5-6B27-C0D5B8CF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02/03/2026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2BBE44-25F1-F71A-3A8E-B6E6C615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50" t="25746" r="32592" b="14535"/>
          <a:stretch>
            <a:fillRect/>
          </a:stretch>
        </p:blipFill>
        <p:spPr>
          <a:xfrm>
            <a:off x="678873" y="2036619"/>
            <a:ext cx="4408426" cy="3837709"/>
          </a:xfrm>
          <a:prstGeom prst="rect">
            <a:avLst/>
          </a:prstGeom>
        </p:spPr>
      </p:pic>
      <p:pic>
        <p:nvPicPr>
          <p:cNvPr id="1026" name="Picture 2" descr="Não existem caminhos errados; existem caminhos - Notibras">
            <a:extLst>
              <a:ext uri="{FF2B5EF4-FFF2-40B4-BE49-F238E27FC236}">
                <a16:creationId xmlns:a16="http://schemas.microsoft.com/office/drawing/2014/main" id="{53629B38-32E8-5FAE-B497-1F6B4AAA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6" y="2036618"/>
            <a:ext cx="5933209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5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770291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OBRIGADA</a:t>
            </a: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6F818CA-8272-5C95-CC47-4EC477C04FB0}"/>
              </a:ext>
            </a:extLst>
          </p:cNvPr>
          <p:cNvSpPr txBox="1">
            <a:spLocks/>
          </p:cNvSpPr>
          <p:nvPr/>
        </p:nvSpPr>
        <p:spPr>
          <a:xfrm>
            <a:off x="5289753" y="2513970"/>
            <a:ext cx="6253317" cy="1664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etlattes@gmail.com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935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FF048424-20EC-4D41-B94A-3142AD477B2E}"/>
              </a:ext>
            </a:extLst>
          </p:cNvPr>
          <p:cNvSpPr/>
          <p:nvPr/>
        </p:nvSpPr>
        <p:spPr>
          <a:xfrm>
            <a:off x="441778" y="2498487"/>
            <a:ext cx="3545431" cy="4114801"/>
          </a:xfrm>
          <a:custGeom>
            <a:avLst/>
            <a:gdLst>
              <a:gd name="connsiteX0" fmla="*/ 4587422 w 4660179"/>
              <a:gd name="connsiteY0" fmla="*/ 4572000 h 4572000"/>
              <a:gd name="connsiteX1" fmla="*/ 4099742 w 4660179"/>
              <a:gd name="connsiteY1" fmla="*/ 2316480 h 4572000"/>
              <a:gd name="connsiteX2" fmla="*/ 442142 w 4660179"/>
              <a:gd name="connsiteY2" fmla="*/ 1706880 h 4572000"/>
              <a:gd name="connsiteX3" fmla="*/ 198302 w 4660179"/>
              <a:gd name="connsiteY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179" h="4572000">
                <a:moveTo>
                  <a:pt x="4587422" y="4572000"/>
                </a:moveTo>
                <a:cubicBezTo>
                  <a:pt x="4689022" y="3683000"/>
                  <a:pt x="4790622" y="2794000"/>
                  <a:pt x="4099742" y="2316480"/>
                </a:cubicBezTo>
                <a:cubicBezTo>
                  <a:pt x="3408862" y="1838960"/>
                  <a:pt x="1092382" y="2092960"/>
                  <a:pt x="442142" y="1706880"/>
                </a:cubicBezTo>
                <a:cubicBezTo>
                  <a:pt x="-208098" y="1320800"/>
                  <a:pt x="-4898" y="660400"/>
                  <a:pt x="198302" y="0"/>
                </a:cubicBezTo>
              </a:path>
            </a:pathLst>
          </a:custGeom>
          <a:noFill/>
          <a:ln>
            <a:solidFill>
              <a:schemeClr val="accent4"/>
            </a:solidFill>
            <a:tailEnd type="oval" w="lg" len="lg"/>
          </a:ln>
          <a:effectLst>
            <a:outerShdw blurRad="762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EC14AEC8-01C8-4E46-90D5-51297B45ECFB}"/>
              </a:ext>
            </a:extLst>
          </p:cNvPr>
          <p:cNvSpPr/>
          <p:nvPr/>
        </p:nvSpPr>
        <p:spPr>
          <a:xfrm>
            <a:off x="3459480" y="3480582"/>
            <a:ext cx="2239571" cy="3177124"/>
          </a:xfrm>
          <a:custGeom>
            <a:avLst/>
            <a:gdLst>
              <a:gd name="connsiteX0" fmla="*/ 2377440 w 2870663"/>
              <a:gd name="connsiteY0" fmla="*/ 4114800 h 4114800"/>
              <a:gd name="connsiteX1" fmla="*/ 2743200 w 2870663"/>
              <a:gd name="connsiteY1" fmla="*/ 2316480 h 4114800"/>
              <a:gd name="connsiteX2" fmla="*/ 457200 w 2870663"/>
              <a:gd name="connsiteY2" fmla="*/ 944880 h 4114800"/>
              <a:gd name="connsiteX3" fmla="*/ 0 w 2870663"/>
              <a:gd name="connsiteY3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663" h="4114800">
                <a:moveTo>
                  <a:pt x="2377440" y="4114800"/>
                </a:moveTo>
                <a:cubicBezTo>
                  <a:pt x="2720340" y="3479800"/>
                  <a:pt x="3063240" y="2844800"/>
                  <a:pt x="2743200" y="2316480"/>
                </a:cubicBezTo>
                <a:cubicBezTo>
                  <a:pt x="2423160" y="1788160"/>
                  <a:pt x="914400" y="1330960"/>
                  <a:pt x="457200" y="944880"/>
                </a:cubicBezTo>
                <a:cubicBezTo>
                  <a:pt x="0" y="558800"/>
                  <a:pt x="0" y="279400"/>
                  <a:pt x="0" y="0"/>
                </a:cubicBezTo>
              </a:path>
            </a:pathLst>
          </a:custGeom>
          <a:noFill/>
          <a:ln>
            <a:solidFill>
              <a:schemeClr val="accent4"/>
            </a:solidFill>
            <a:tailEnd type="oval" w="lg" len="lg"/>
          </a:ln>
          <a:effectLst>
            <a:outerShdw blurRad="762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6FD2ED48-E32A-4C4D-9753-872E31031C34}"/>
              </a:ext>
            </a:extLst>
          </p:cNvPr>
          <p:cNvSpPr/>
          <p:nvPr/>
        </p:nvSpPr>
        <p:spPr>
          <a:xfrm>
            <a:off x="6492951" y="3678702"/>
            <a:ext cx="1955315" cy="2979004"/>
          </a:xfrm>
          <a:custGeom>
            <a:avLst/>
            <a:gdLst>
              <a:gd name="connsiteX0" fmla="*/ 0 w 1651226"/>
              <a:gd name="connsiteY0" fmla="*/ 3718560 h 3718560"/>
              <a:gd name="connsiteX1" fmla="*/ 365760 w 1651226"/>
              <a:gd name="connsiteY1" fmla="*/ 1524000 h 3718560"/>
              <a:gd name="connsiteX2" fmla="*/ 1493520 w 1651226"/>
              <a:gd name="connsiteY2" fmla="*/ 701040 h 3718560"/>
              <a:gd name="connsiteX3" fmla="*/ 1615440 w 1651226"/>
              <a:gd name="connsiteY3" fmla="*/ 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226" h="3718560">
                <a:moveTo>
                  <a:pt x="0" y="3718560"/>
                </a:moveTo>
                <a:cubicBezTo>
                  <a:pt x="58420" y="2872740"/>
                  <a:pt x="116840" y="2026920"/>
                  <a:pt x="365760" y="1524000"/>
                </a:cubicBezTo>
                <a:cubicBezTo>
                  <a:pt x="614680" y="1021080"/>
                  <a:pt x="1285240" y="955040"/>
                  <a:pt x="1493520" y="701040"/>
                </a:cubicBezTo>
                <a:cubicBezTo>
                  <a:pt x="1701800" y="447040"/>
                  <a:pt x="1658620" y="223520"/>
                  <a:pt x="1615440" y="0"/>
                </a:cubicBezTo>
              </a:path>
            </a:pathLst>
          </a:custGeom>
          <a:noFill/>
          <a:ln>
            <a:solidFill>
              <a:schemeClr val="accent4"/>
            </a:solidFill>
            <a:tailEnd type="oval" w="lg" len="lg"/>
          </a:ln>
          <a:effectLst>
            <a:outerShdw blurRad="762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3577AAE3-065E-4792-A912-BD54BE2B2CAA}"/>
              </a:ext>
            </a:extLst>
          </p:cNvPr>
          <p:cNvSpPr/>
          <p:nvPr/>
        </p:nvSpPr>
        <p:spPr>
          <a:xfrm>
            <a:off x="7985051" y="3175782"/>
            <a:ext cx="3505996" cy="3481924"/>
          </a:xfrm>
          <a:custGeom>
            <a:avLst/>
            <a:gdLst>
              <a:gd name="connsiteX0" fmla="*/ 30715 w 4115122"/>
              <a:gd name="connsiteY0" fmla="*/ 4754880 h 4808672"/>
              <a:gd name="connsiteX1" fmla="*/ 61195 w 4115122"/>
              <a:gd name="connsiteY1" fmla="*/ 4693920 h 4808672"/>
              <a:gd name="connsiteX2" fmla="*/ 1219435 w 4115122"/>
              <a:gd name="connsiteY2" fmla="*/ 2590800 h 4808672"/>
              <a:gd name="connsiteX3" fmla="*/ 3657835 w 4115122"/>
              <a:gd name="connsiteY3" fmla="*/ 2133600 h 4808672"/>
              <a:gd name="connsiteX4" fmla="*/ 4115035 w 4115122"/>
              <a:gd name="connsiteY4" fmla="*/ 457200 h 4808672"/>
              <a:gd name="connsiteX5" fmla="*/ 3688315 w 4115122"/>
              <a:gd name="connsiteY5" fmla="*/ 0 h 48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5122" h="4808672">
                <a:moveTo>
                  <a:pt x="30715" y="4754880"/>
                </a:moveTo>
                <a:cubicBezTo>
                  <a:pt x="-53105" y="4904740"/>
                  <a:pt x="61195" y="4693920"/>
                  <a:pt x="61195" y="4693920"/>
                </a:cubicBezTo>
                <a:cubicBezTo>
                  <a:pt x="259315" y="4333240"/>
                  <a:pt x="619995" y="3017520"/>
                  <a:pt x="1219435" y="2590800"/>
                </a:cubicBezTo>
                <a:cubicBezTo>
                  <a:pt x="1818875" y="2164080"/>
                  <a:pt x="3175235" y="2489200"/>
                  <a:pt x="3657835" y="2133600"/>
                </a:cubicBezTo>
                <a:cubicBezTo>
                  <a:pt x="4140435" y="1778000"/>
                  <a:pt x="4109955" y="812800"/>
                  <a:pt x="4115035" y="457200"/>
                </a:cubicBezTo>
                <a:cubicBezTo>
                  <a:pt x="4120115" y="101600"/>
                  <a:pt x="3904215" y="50800"/>
                  <a:pt x="3688315" y="0"/>
                </a:cubicBezTo>
              </a:path>
            </a:pathLst>
          </a:custGeom>
          <a:noFill/>
          <a:ln>
            <a:solidFill>
              <a:schemeClr val="accent4"/>
            </a:solidFill>
            <a:tailEnd type="oval" w="lg" len="lg"/>
          </a:ln>
          <a:effectLst>
            <a:outerShdw blurRad="762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C329DD-ABB3-4A40-8029-929888206B37}"/>
              </a:ext>
            </a:extLst>
          </p:cNvPr>
          <p:cNvSpPr txBox="1"/>
          <p:nvPr/>
        </p:nvSpPr>
        <p:spPr>
          <a:xfrm>
            <a:off x="135536" y="2046839"/>
            <a:ext cx="45534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Nietsche e </a:t>
            </a:r>
            <a:r>
              <a:rPr lang="pt-BR" dirty="0" err="1"/>
              <a:t>Leopardi</a:t>
            </a:r>
            <a:r>
              <a:rPr lang="pt-BR" dirty="0"/>
              <a:t> (2000)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AD2D944-000C-45AA-8577-91FD3A6FB6B3}"/>
              </a:ext>
            </a:extLst>
          </p:cNvPr>
          <p:cNvSpPr txBox="1"/>
          <p:nvPr/>
        </p:nvSpPr>
        <p:spPr>
          <a:xfrm>
            <a:off x="1867952" y="2915839"/>
            <a:ext cx="334766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Nietsche </a:t>
            </a:r>
            <a:r>
              <a:rPr lang="pt-BR" i="1" dirty="0"/>
              <a:t>et al. </a:t>
            </a:r>
            <a:r>
              <a:rPr lang="pt-BR" dirty="0"/>
              <a:t>(2005)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DA75B0-C247-4E82-A4D0-A2947A239351}"/>
              </a:ext>
            </a:extLst>
          </p:cNvPr>
          <p:cNvSpPr txBox="1"/>
          <p:nvPr/>
        </p:nvSpPr>
        <p:spPr>
          <a:xfrm>
            <a:off x="6096000" y="3254393"/>
            <a:ext cx="325610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Teixeira (2010; 2011)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C5EAA7-5DFC-4E85-B58F-7EE5C3C99E07}"/>
              </a:ext>
            </a:extLst>
          </p:cNvPr>
          <p:cNvSpPr txBox="1"/>
          <p:nvPr/>
        </p:nvSpPr>
        <p:spPr>
          <a:xfrm>
            <a:off x="8614387" y="2639114"/>
            <a:ext cx="34193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</a:t>
            </a:r>
            <a:r>
              <a:rPr lang="pt-BR" dirty="0" err="1"/>
              <a:t>Salbego</a:t>
            </a:r>
            <a:r>
              <a:rPr lang="pt-BR" dirty="0"/>
              <a:t> </a:t>
            </a:r>
            <a:r>
              <a:rPr lang="pt-BR" i="1" dirty="0"/>
              <a:t>et al</a:t>
            </a:r>
            <a:r>
              <a:rPr lang="pt-BR" dirty="0"/>
              <a:t>. (2018)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40B69AB-F7C5-A99D-AB5A-28CE6382D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12" t="28001" r="30313" b="7472"/>
          <a:stretch/>
        </p:blipFill>
        <p:spPr>
          <a:xfrm>
            <a:off x="5699051" y="161542"/>
            <a:ext cx="2007886" cy="29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60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4E91157-087F-A1A8-71D5-E19B2D550F59}"/>
              </a:ext>
            </a:extLst>
          </p:cNvPr>
          <p:cNvSpPr txBox="1"/>
          <p:nvPr/>
        </p:nvSpPr>
        <p:spPr>
          <a:xfrm>
            <a:off x="5847559" y="4940254"/>
            <a:ext cx="5018567" cy="1179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EDUCACIONAIS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ASSISTENCIAIS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GERENCIAIS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DEC11E-19D6-9AAB-2F68-8FA89A28D373}"/>
              </a:ext>
            </a:extLst>
          </p:cNvPr>
          <p:cNvSpPr txBox="1"/>
          <p:nvPr/>
        </p:nvSpPr>
        <p:spPr>
          <a:xfrm>
            <a:off x="1183759" y="888395"/>
            <a:ext cx="6514213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EDUCACIONAIS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MODO DE CONDUTA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PROCESSOS DE COMUNICAÇÃO 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ADMINISTRAÇÃO 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CUIDADO 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INTERPRETATIVAS DE SITUAÇÕES DOS CLIENTES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CONCEPÇÃO</a:t>
            </a:r>
            <a:endParaRPr lang="en-US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B29DF9-E607-693F-D8D8-D8482CE1E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7" t="14313" r="15844" b="12764"/>
          <a:stretch/>
        </p:blipFill>
        <p:spPr>
          <a:xfrm>
            <a:off x="8356843" y="251899"/>
            <a:ext cx="2346598" cy="36326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6A2F05-F4BD-6E10-2BF9-892BFC40B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3" t="40184" r="20203" b="29234"/>
          <a:stretch/>
        </p:blipFill>
        <p:spPr>
          <a:xfrm>
            <a:off x="453915" y="4018023"/>
            <a:ext cx="5018567" cy="2102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C1ED91-1345-7F91-E0CC-7B5BFB1239DD}"/>
              </a:ext>
            </a:extLst>
          </p:cNvPr>
          <p:cNvSpPr txBox="1"/>
          <p:nvPr/>
        </p:nvSpPr>
        <p:spPr>
          <a:xfrm>
            <a:off x="1183759" y="385411"/>
            <a:ext cx="45534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Nietsche e </a:t>
            </a:r>
            <a:r>
              <a:rPr lang="pt-BR" dirty="0" err="1"/>
              <a:t>Leopardi</a:t>
            </a:r>
            <a:r>
              <a:rPr lang="pt-BR" dirty="0"/>
              <a:t> (2000)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F97173-20A4-ABFB-4EAE-AED4BB512F1A}"/>
              </a:ext>
            </a:extLst>
          </p:cNvPr>
          <p:cNvSpPr txBox="1"/>
          <p:nvPr/>
        </p:nvSpPr>
        <p:spPr>
          <a:xfrm>
            <a:off x="5847559" y="4406351"/>
            <a:ext cx="334766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Nietsche </a:t>
            </a:r>
            <a:r>
              <a:rPr lang="pt-BR" i="1" dirty="0"/>
              <a:t>et al. </a:t>
            </a:r>
            <a:r>
              <a:rPr lang="pt-BR" dirty="0"/>
              <a:t>(2005)</a:t>
            </a:r>
          </a:p>
        </p:txBody>
      </p:sp>
    </p:spTree>
    <p:extLst>
      <p:ext uri="{BB962C8B-B14F-4D97-AF65-F5344CB8AC3E}">
        <p14:creationId xmlns:p14="http://schemas.microsoft.com/office/powerpoint/2010/main" val="24049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4E91157-087F-A1A8-71D5-E19B2D550F59}"/>
              </a:ext>
            </a:extLst>
          </p:cNvPr>
          <p:cNvSpPr txBox="1"/>
          <p:nvPr/>
        </p:nvSpPr>
        <p:spPr>
          <a:xfrm>
            <a:off x="6687880" y="4205005"/>
            <a:ext cx="5018567" cy="1990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(2011)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Tecnologias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educativas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táteis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auditivas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t-B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Tecnologias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educativas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expositivas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dialogais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t-B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Tecnologias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educativas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impressas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pt-BR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Tecnologias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educativas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audiovisuais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CF40B62-3C0F-147F-94F4-1661E5FDA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9" t="18929" r="27006" b="56883"/>
          <a:stretch/>
        </p:blipFill>
        <p:spPr>
          <a:xfrm>
            <a:off x="5996761" y="2371068"/>
            <a:ext cx="5483889" cy="150554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DEC11E-19D6-9AAB-2F68-8FA89A28D373}"/>
              </a:ext>
            </a:extLst>
          </p:cNvPr>
          <p:cNvSpPr txBox="1"/>
          <p:nvPr/>
        </p:nvSpPr>
        <p:spPr>
          <a:xfrm>
            <a:off x="854149" y="2214717"/>
            <a:ext cx="5018567" cy="1990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(2010)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Educação</a:t>
            </a:r>
            <a:r>
              <a:rPr lang="en-US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Técnica e Superior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Educação</a:t>
            </a: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Permanente</a:t>
            </a: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r>
              <a:rPr lang="en-US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Educação</a:t>
            </a: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Saúde</a:t>
            </a:r>
            <a:endParaRPr lang="en-US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tabLst>
                <a:tab pos="1171575" algn="l"/>
              </a:tabLst>
            </a:pPr>
            <a:endParaRPr lang="en-US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88A17DF0-2586-AFBB-8A27-01FE925FFB2E}"/>
              </a:ext>
            </a:extLst>
          </p:cNvPr>
          <p:cNvCxnSpPr/>
          <p:nvPr/>
        </p:nvCxnSpPr>
        <p:spPr>
          <a:xfrm>
            <a:off x="4667693" y="3615070"/>
            <a:ext cx="1807535" cy="1063256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323A0E2B-5173-D05E-048E-0B19353CF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5" t="58535" r="70852" b="9973"/>
          <a:stretch/>
        </p:blipFill>
        <p:spPr>
          <a:xfrm>
            <a:off x="2743199" y="4397733"/>
            <a:ext cx="1497778" cy="20491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9FDAE7-E502-98E4-195C-64343D5018C7}"/>
              </a:ext>
            </a:extLst>
          </p:cNvPr>
          <p:cNvSpPr txBox="1"/>
          <p:nvPr/>
        </p:nvSpPr>
        <p:spPr>
          <a:xfrm>
            <a:off x="854149" y="1176211"/>
            <a:ext cx="325610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Teixeira (2010; 2011)</a:t>
            </a:r>
          </a:p>
        </p:txBody>
      </p:sp>
    </p:spTree>
    <p:extLst>
      <p:ext uri="{BB962C8B-B14F-4D97-AF65-F5344CB8AC3E}">
        <p14:creationId xmlns:p14="http://schemas.microsoft.com/office/powerpoint/2010/main" val="10643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o&#10;&#10;Descrição gerada automaticamente com confiança média">
            <a:extLst>
              <a:ext uri="{FF2B5EF4-FFF2-40B4-BE49-F238E27FC236}">
                <a16:creationId xmlns:a16="http://schemas.microsoft.com/office/drawing/2014/main" id="{C5C9E962-1AFF-4703-B002-E87E4A4FE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6" t="16728" r="50786" b="15856"/>
          <a:stretch/>
        </p:blipFill>
        <p:spPr>
          <a:xfrm>
            <a:off x="6492779" y="507488"/>
            <a:ext cx="5043547" cy="5441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5D0481-5177-48A1-BA09-0444C261C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7" t="19425" r="22978" b="24897"/>
          <a:stretch/>
        </p:blipFill>
        <p:spPr>
          <a:xfrm>
            <a:off x="655674" y="2296633"/>
            <a:ext cx="5482647" cy="2936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3988EDB-2F0B-A68C-E01D-4B078C7DD323}"/>
              </a:ext>
            </a:extLst>
          </p:cNvPr>
          <p:cNvSpPr txBox="1"/>
          <p:nvPr/>
        </p:nvSpPr>
        <p:spPr>
          <a:xfrm>
            <a:off x="655674" y="1286801"/>
            <a:ext cx="34193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Medium" panose="00000600000000000000" pitchFamily="2" charset="0"/>
              </a:defRPr>
            </a:lvl1pPr>
          </a:lstStyle>
          <a:p>
            <a:r>
              <a:rPr lang="pt-BR" dirty="0"/>
              <a:t>Segundo </a:t>
            </a:r>
            <a:r>
              <a:rPr lang="pt-BR" dirty="0" err="1"/>
              <a:t>Salbego</a:t>
            </a:r>
            <a:r>
              <a:rPr lang="pt-BR" dirty="0"/>
              <a:t> </a:t>
            </a:r>
            <a:r>
              <a:rPr lang="pt-BR" i="1" dirty="0"/>
              <a:t>et al</a:t>
            </a:r>
            <a:r>
              <a:rPr lang="pt-BR" dirty="0"/>
              <a:t>. (2018) </a:t>
            </a:r>
          </a:p>
        </p:txBody>
      </p:sp>
    </p:spTree>
    <p:extLst>
      <p:ext uri="{BB962C8B-B14F-4D97-AF65-F5344CB8AC3E}">
        <p14:creationId xmlns:p14="http://schemas.microsoft.com/office/powerpoint/2010/main" val="19201362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998520-E230-EF79-55E9-0A0D32C0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02/03/2026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0835702-4BDD-0742-9DD7-DE71BA8BB5B1}"/>
              </a:ext>
            </a:extLst>
          </p:cNvPr>
          <p:cNvSpPr txBox="1">
            <a:spLocks/>
          </p:cNvSpPr>
          <p:nvPr/>
        </p:nvSpPr>
        <p:spPr>
          <a:xfrm>
            <a:off x="163034" y="2445012"/>
            <a:ext cx="4876800" cy="35139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Modalidades de ESTUDO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Mais uma NRF, e agora? Qual caminho seguir?">
            <a:extLst>
              <a:ext uri="{FF2B5EF4-FFF2-40B4-BE49-F238E27FC236}">
                <a16:creationId xmlns:a16="http://schemas.microsoft.com/office/drawing/2014/main" id="{C7C08511-C3D5-E65E-B379-4C3C5DA1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06" y="2306789"/>
            <a:ext cx="5962761" cy="35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5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5BC4ADAC-293E-4155-BAFF-856200A33EEF}"/>
              </a:ext>
            </a:extLst>
          </p:cNvPr>
          <p:cNvGrpSpPr/>
          <p:nvPr/>
        </p:nvGrpSpPr>
        <p:grpSpPr>
          <a:xfrm>
            <a:off x="3410607" y="578556"/>
            <a:ext cx="5992051" cy="5732584"/>
            <a:chOff x="3410607" y="578556"/>
            <a:chExt cx="5992051" cy="5732584"/>
          </a:xfrm>
        </p:grpSpPr>
        <p:sp>
          <p:nvSpPr>
            <p:cNvPr id="5" name="Círculo Parcial 4">
              <a:extLst>
                <a:ext uri="{FF2B5EF4-FFF2-40B4-BE49-F238E27FC236}">
                  <a16:creationId xmlns:a16="http://schemas.microsoft.com/office/drawing/2014/main" id="{7A2629D9-8E5E-4061-BA8A-1E57A76392FF}"/>
                </a:ext>
              </a:extLst>
            </p:cNvPr>
            <p:cNvSpPr/>
            <p:nvPr/>
          </p:nvSpPr>
          <p:spPr>
            <a:xfrm flipH="1">
              <a:off x="3410607" y="578556"/>
              <a:ext cx="5732584" cy="5732584"/>
            </a:xfrm>
            <a:prstGeom prst="pie">
              <a:avLst>
                <a:gd name="adj1" fmla="val 5390833"/>
                <a:gd name="adj2" fmla="val 1620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/>
                </a:gs>
              </a:gsLst>
              <a:lin ang="5400000" scaled="1"/>
              <a:tileRect/>
            </a:gra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TextBox 8">
              <a:extLst>
                <a:ext uri="{FF2B5EF4-FFF2-40B4-BE49-F238E27FC236}">
                  <a16:creationId xmlns:a16="http://schemas.microsoft.com/office/drawing/2014/main" id="{887A9496-BA5A-4694-8AA2-5D019D17BD27}"/>
                </a:ext>
              </a:extLst>
            </p:cNvPr>
            <p:cNvSpPr txBox="1"/>
            <p:nvPr/>
          </p:nvSpPr>
          <p:spPr>
            <a:xfrm>
              <a:off x="6977350" y="3184015"/>
              <a:ext cx="24253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MODELOS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04DE560C-9A08-4A32-B611-74298B55EC9D}"/>
              </a:ext>
            </a:extLst>
          </p:cNvPr>
          <p:cNvGrpSpPr/>
          <p:nvPr/>
        </p:nvGrpSpPr>
        <p:grpSpPr>
          <a:xfrm>
            <a:off x="2951480" y="578556"/>
            <a:ext cx="5829913" cy="5721132"/>
            <a:chOff x="2728067" y="567104"/>
            <a:chExt cx="6053326" cy="5732584"/>
          </a:xfrm>
        </p:grpSpPr>
        <p:sp>
          <p:nvSpPr>
            <p:cNvPr id="123" name="Círculo Parcial 122">
              <a:extLst>
                <a:ext uri="{FF2B5EF4-FFF2-40B4-BE49-F238E27FC236}">
                  <a16:creationId xmlns:a16="http://schemas.microsoft.com/office/drawing/2014/main" id="{75857577-6994-4279-9CB0-EA8EA170F9EA}"/>
                </a:ext>
              </a:extLst>
            </p:cNvPr>
            <p:cNvSpPr/>
            <p:nvPr/>
          </p:nvSpPr>
          <p:spPr>
            <a:xfrm>
              <a:off x="3048809" y="567104"/>
              <a:ext cx="5732584" cy="5732584"/>
            </a:xfrm>
            <a:prstGeom prst="pie">
              <a:avLst>
                <a:gd name="adj1" fmla="val 5390833"/>
                <a:gd name="adj2" fmla="val 16200000"/>
              </a:avLst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38000">
                  <a:schemeClr val="accent4"/>
                </a:gs>
              </a:gsLst>
              <a:lin ang="16200000" scaled="1"/>
              <a:tileRect/>
            </a:gra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TextBox 8">
              <a:extLst>
                <a:ext uri="{FF2B5EF4-FFF2-40B4-BE49-F238E27FC236}">
                  <a16:creationId xmlns:a16="http://schemas.microsoft.com/office/drawing/2014/main" id="{448F2543-04D6-47E5-A9C9-DE25B57D4BAE}"/>
                </a:ext>
              </a:extLst>
            </p:cNvPr>
            <p:cNvSpPr txBox="1"/>
            <p:nvPr/>
          </p:nvSpPr>
          <p:spPr>
            <a:xfrm>
              <a:off x="2728067" y="3173943"/>
              <a:ext cx="2425308" cy="5859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Bebas Neue" panose="020B0606020202050201" pitchFamily="34" charset="0"/>
                  <a:ea typeface="맑은 고딕" panose="020B0503020000020004" pitchFamily="34" charset="-127"/>
                  <a:cs typeface="Arial" pitchFamily="34" charset="0"/>
                </a:rPr>
                <a:t>MÉTODOS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ebas Neue" panose="020B0606020202050201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E6EB428F-E066-4DFB-87D2-22F0D6CBA779}"/>
              </a:ext>
            </a:extLst>
          </p:cNvPr>
          <p:cNvSpPr/>
          <p:nvPr/>
        </p:nvSpPr>
        <p:spPr>
          <a:xfrm>
            <a:off x="4933217" y="2266217"/>
            <a:ext cx="2325566" cy="232556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EB7A98-8CF9-4090-A1AF-10A2387182A1}"/>
              </a:ext>
            </a:extLst>
          </p:cNvPr>
          <p:cNvSpPr/>
          <p:nvPr/>
        </p:nvSpPr>
        <p:spPr>
          <a:xfrm>
            <a:off x="5950927" y="426427"/>
            <a:ext cx="290146" cy="60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94C981B-86FD-4D92-954A-52DEAB36854E}"/>
              </a:ext>
            </a:extLst>
          </p:cNvPr>
          <p:cNvGrpSpPr/>
          <p:nvPr/>
        </p:nvGrpSpPr>
        <p:grpSpPr>
          <a:xfrm rot="429916">
            <a:off x="5033428" y="2366428"/>
            <a:ext cx="2125144" cy="2125144"/>
            <a:chOff x="1926107" y="1619348"/>
            <a:chExt cx="3193568" cy="3193568"/>
          </a:xfrm>
          <a:solidFill>
            <a:schemeClr val="bg2"/>
          </a:solidFill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6A1A2FD-7572-4C90-858D-3D63A8C782E9}"/>
                </a:ext>
              </a:extLst>
            </p:cNvPr>
            <p:cNvSpPr/>
            <p:nvPr/>
          </p:nvSpPr>
          <p:spPr>
            <a:xfrm>
              <a:off x="2186087" y="1879331"/>
              <a:ext cx="2673606" cy="2673606"/>
            </a:xfrm>
            <a:prstGeom prst="ellipse">
              <a:avLst/>
            </a:prstGeom>
            <a:noFill/>
            <a:ln w="1270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4CABA712-3993-4726-8E08-41C26A9FA8D4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ABAEED7F-2940-4D25-A1B8-970DA4C38AA1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42" name="Trapezoide 41">
                  <a:extLst>
                    <a:ext uri="{FF2B5EF4-FFF2-40B4-BE49-F238E27FC236}">
                      <a16:creationId xmlns:a16="http://schemas.microsoft.com/office/drawing/2014/main" id="{8749F70E-1A3C-4670-A6FD-5440AE92E96D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rapezoide 42">
                  <a:extLst>
                    <a:ext uri="{FF2B5EF4-FFF2-40B4-BE49-F238E27FC236}">
                      <a16:creationId xmlns:a16="http://schemas.microsoft.com/office/drawing/2014/main" id="{3C28BA03-02FD-493D-B88B-098D59EDA95C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3DC6493C-64F5-4F42-9C9A-8DB95E737E54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40" name="Trapezoide 39">
                  <a:extLst>
                    <a:ext uri="{FF2B5EF4-FFF2-40B4-BE49-F238E27FC236}">
                      <a16:creationId xmlns:a16="http://schemas.microsoft.com/office/drawing/2014/main" id="{7B9C8961-F641-43A7-938E-1D7487BED7E2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rapezoide 40">
                  <a:extLst>
                    <a:ext uri="{FF2B5EF4-FFF2-40B4-BE49-F238E27FC236}">
                      <a16:creationId xmlns:a16="http://schemas.microsoft.com/office/drawing/2014/main" id="{2D31352F-6C2A-4A17-830B-79162CF94B1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7B02385-80FE-466B-BD5C-C485B425EA56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008BDB26-3129-41C0-9EEF-8DB4C9E6DD10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6" name="Trapezoide 35">
                  <a:extLst>
                    <a:ext uri="{FF2B5EF4-FFF2-40B4-BE49-F238E27FC236}">
                      <a16:creationId xmlns:a16="http://schemas.microsoft.com/office/drawing/2014/main" id="{6F1B6388-DAD9-46E2-BDC0-75915ABD2A6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rapezoide 36">
                  <a:extLst>
                    <a:ext uri="{FF2B5EF4-FFF2-40B4-BE49-F238E27FC236}">
                      <a16:creationId xmlns:a16="http://schemas.microsoft.com/office/drawing/2014/main" id="{15F503EF-C7B6-4263-9162-8697985FE63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BD384F92-FB93-4145-9ABF-40E01FB1E52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4" name="Trapezoide 33">
                  <a:extLst>
                    <a:ext uri="{FF2B5EF4-FFF2-40B4-BE49-F238E27FC236}">
                      <a16:creationId xmlns:a16="http://schemas.microsoft.com/office/drawing/2014/main" id="{E1B63272-C925-49CC-B473-C111815C2904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rapezoide 34">
                  <a:extLst>
                    <a:ext uri="{FF2B5EF4-FFF2-40B4-BE49-F238E27FC236}">
                      <a16:creationId xmlns:a16="http://schemas.microsoft.com/office/drawing/2014/main" id="{433D5C8C-6198-4085-BCB6-1B64012FEA0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EFA41FE-60E6-4A17-A46B-6319866406A6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9A5DB066-7863-4FAC-87BF-C4322A1CD4D2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30" name="Trapezoide 29">
                  <a:extLst>
                    <a:ext uri="{FF2B5EF4-FFF2-40B4-BE49-F238E27FC236}">
                      <a16:creationId xmlns:a16="http://schemas.microsoft.com/office/drawing/2014/main" id="{E3297532-4513-4ACA-A18B-56AB92D1E53C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rapezoide 30">
                  <a:extLst>
                    <a:ext uri="{FF2B5EF4-FFF2-40B4-BE49-F238E27FC236}">
                      <a16:creationId xmlns:a16="http://schemas.microsoft.com/office/drawing/2014/main" id="{32C68E33-0FB1-46E2-97A5-0631FA89B00C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3200BA50-4FFD-425F-8127-08257799A1D8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8" name="Trapezoide 27">
                  <a:extLst>
                    <a:ext uri="{FF2B5EF4-FFF2-40B4-BE49-F238E27FC236}">
                      <a16:creationId xmlns:a16="http://schemas.microsoft.com/office/drawing/2014/main" id="{6A605DB6-A013-4703-B5EA-ECEDEEDD5C4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rapezoide 28">
                  <a:extLst>
                    <a:ext uri="{FF2B5EF4-FFF2-40B4-BE49-F238E27FC236}">
                      <a16:creationId xmlns:a16="http://schemas.microsoft.com/office/drawing/2014/main" id="{7C633198-B28E-4440-89F1-1327D7247F9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5065DF34-58FD-4E0F-AD6D-8837E07A1500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20" name="Agrupar 19">
                <a:extLst>
                  <a:ext uri="{FF2B5EF4-FFF2-40B4-BE49-F238E27FC236}">
                    <a16:creationId xmlns:a16="http://schemas.microsoft.com/office/drawing/2014/main" id="{4D43DF2C-4024-4C35-889B-46836215313C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4" name="Trapezoide 23">
                  <a:extLst>
                    <a:ext uri="{FF2B5EF4-FFF2-40B4-BE49-F238E27FC236}">
                      <a16:creationId xmlns:a16="http://schemas.microsoft.com/office/drawing/2014/main" id="{4A1198E6-9452-4F0F-B578-7CF46B22EA2F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rapezoide 24">
                  <a:extLst>
                    <a:ext uri="{FF2B5EF4-FFF2-40B4-BE49-F238E27FC236}">
                      <a16:creationId xmlns:a16="http://schemas.microsoft.com/office/drawing/2014/main" id="{EE794C8F-F305-4B08-9E6E-00BEF6787EEF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0403B1D3-73BF-4B33-8E50-85CF71FE73E9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22" name="Trapezoide 21">
                  <a:extLst>
                    <a:ext uri="{FF2B5EF4-FFF2-40B4-BE49-F238E27FC236}">
                      <a16:creationId xmlns:a16="http://schemas.microsoft.com/office/drawing/2014/main" id="{D8AB428F-B4D7-4580-8A3B-E86FC821615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rapezoide 22">
                  <a:extLst>
                    <a:ext uri="{FF2B5EF4-FFF2-40B4-BE49-F238E27FC236}">
                      <a16:creationId xmlns:a16="http://schemas.microsoft.com/office/drawing/2014/main" id="{D05BEE7B-3994-455D-B0C6-D04BEF3036F9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43BC6E1-DFB4-4C1F-BA13-865FD7465244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0C35712A-8747-48DA-BB98-F21445D3DC68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8" name="Trapezoide 17">
                  <a:extLst>
                    <a:ext uri="{FF2B5EF4-FFF2-40B4-BE49-F238E27FC236}">
                      <a16:creationId xmlns:a16="http://schemas.microsoft.com/office/drawing/2014/main" id="{483CF7A3-9502-4FC5-9AFE-4D2A944D7F46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rapezoide 18">
                  <a:extLst>
                    <a:ext uri="{FF2B5EF4-FFF2-40B4-BE49-F238E27FC236}">
                      <a16:creationId xmlns:a16="http://schemas.microsoft.com/office/drawing/2014/main" id="{D323D2DB-A919-4840-B455-62090473FA9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2D9CA018-E215-408B-9D00-414C0F8EDFF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6" name="Trapezoide 15">
                  <a:extLst>
                    <a:ext uri="{FF2B5EF4-FFF2-40B4-BE49-F238E27FC236}">
                      <a16:creationId xmlns:a16="http://schemas.microsoft.com/office/drawing/2014/main" id="{3979B61E-EB74-487E-8E14-489D736414F3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rapezoide 16">
                  <a:extLst>
                    <a:ext uri="{FF2B5EF4-FFF2-40B4-BE49-F238E27FC236}">
                      <a16:creationId xmlns:a16="http://schemas.microsoft.com/office/drawing/2014/main" id="{98F845FC-8CDC-4E67-9AC0-0F428FC85DE5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4E44A3E-BBC7-4C72-BB4C-1C787078F7FA}"/>
              </a:ext>
            </a:extLst>
          </p:cNvPr>
          <p:cNvGrpSpPr/>
          <p:nvPr/>
        </p:nvGrpSpPr>
        <p:grpSpPr>
          <a:xfrm rot="429916">
            <a:off x="5388104" y="2721105"/>
            <a:ext cx="1415788" cy="1415788"/>
            <a:chOff x="1926107" y="1619348"/>
            <a:chExt cx="3193568" cy="3193568"/>
          </a:xfrm>
          <a:solidFill>
            <a:schemeClr val="bg1">
              <a:lumMod val="85000"/>
            </a:schemeClr>
          </a:solidFill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B81E484B-0F12-4B0A-A3CB-490D55C4C050}"/>
                </a:ext>
              </a:extLst>
            </p:cNvPr>
            <p:cNvSpPr/>
            <p:nvPr/>
          </p:nvSpPr>
          <p:spPr>
            <a:xfrm>
              <a:off x="2186087" y="1879331"/>
              <a:ext cx="2673606" cy="267360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EECF266D-AA3D-413F-901C-7FC36E4276A2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75" name="Agrupar 74">
                <a:extLst>
                  <a:ext uri="{FF2B5EF4-FFF2-40B4-BE49-F238E27FC236}">
                    <a16:creationId xmlns:a16="http://schemas.microsoft.com/office/drawing/2014/main" id="{5518114C-A30E-448D-A31C-513AF84A904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9" name="Trapezoide 78">
                  <a:extLst>
                    <a:ext uri="{FF2B5EF4-FFF2-40B4-BE49-F238E27FC236}">
                      <a16:creationId xmlns:a16="http://schemas.microsoft.com/office/drawing/2014/main" id="{77A008A8-2E89-4021-8A01-6BC621B9198B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rapezoide 79">
                  <a:extLst>
                    <a:ext uri="{FF2B5EF4-FFF2-40B4-BE49-F238E27FC236}">
                      <a16:creationId xmlns:a16="http://schemas.microsoft.com/office/drawing/2014/main" id="{2A9CEE91-562B-4FBD-A32C-EB37DAE1400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Agrupar 75">
                <a:extLst>
                  <a:ext uri="{FF2B5EF4-FFF2-40B4-BE49-F238E27FC236}">
                    <a16:creationId xmlns:a16="http://schemas.microsoft.com/office/drawing/2014/main" id="{9FAE327F-0276-4BA5-BECE-3E72BD9A9ABE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7" name="Trapezoide 76">
                  <a:extLst>
                    <a:ext uri="{FF2B5EF4-FFF2-40B4-BE49-F238E27FC236}">
                      <a16:creationId xmlns:a16="http://schemas.microsoft.com/office/drawing/2014/main" id="{19D01AAB-30CB-44D9-95A9-F8B519D7F13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rapezoide 77">
                  <a:extLst>
                    <a:ext uri="{FF2B5EF4-FFF2-40B4-BE49-F238E27FC236}">
                      <a16:creationId xmlns:a16="http://schemas.microsoft.com/office/drawing/2014/main" id="{733C39C0-3523-4737-AAC5-7557318BE01D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794A4B42-8113-4662-AAD5-87B4E15523FC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id="{5FFA8D67-836B-48E0-B10A-DED12B0CB8FB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3" name="Trapezoide 72">
                  <a:extLst>
                    <a:ext uri="{FF2B5EF4-FFF2-40B4-BE49-F238E27FC236}">
                      <a16:creationId xmlns:a16="http://schemas.microsoft.com/office/drawing/2014/main" id="{DFCED6F0-3D6B-4820-BB35-CA00865D47CA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Trapezoide 73">
                  <a:extLst>
                    <a:ext uri="{FF2B5EF4-FFF2-40B4-BE49-F238E27FC236}">
                      <a16:creationId xmlns:a16="http://schemas.microsoft.com/office/drawing/2014/main" id="{0581081A-5DA1-41E5-9073-4705F43CCDA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Agrupar 69">
                <a:extLst>
                  <a:ext uri="{FF2B5EF4-FFF2-40B4-BE49-F238E27FC236}">
                    <a16:creationId xmlns:a16="http://schemas.microsoft.com/office/drawing/2014/main" id="{706D766F-7CE0-4CF8-9E43-93C64E793D3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71" name="Trapezoide 70">
                  <a:extLst>
                    <a:ext uri="{FF2B5EF4-FFF2-40B4-BE49-F238E27FC236}">
                      <a16:creationId xmlns:a16="http://schemas.microsoft.com/office/drawing/2014/main" id="{F4163F99-E76C-46F5-939B-C9307EFE3020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Trapezoide 71">
                  <a:extLst>
                    <a:ext uri="{FF2B5EF4-FFF2-40B4-BE49-F238E27FC236}">
                      <a16:creationId xmlns:a16="http://schemas.microsoft.com/office/drawing/2014/main" id="{43448DFF-D825-42AE-BF7B-F0AD9387CE2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4A4BA13F-C205-46EF-8220-6576B3D5F000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EAB85034-20A5-4F94-A523-9D540AF21C39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7" name="Trapezoide 66">
                  <a:extLst>
                    <a:ext uri="{FF2B5EF4-FFF2-40B4-BE49-F238E27FC236}">
                      <a16:creationId xmlns:a16="http://schemas.microsoft.com/office/drawing/2014/main" id="{D26E3634-3A5E-4447-954D-4146FB29AE3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Trapezoide 67">
                  <a:extLst>
                    <a:ext uri="{FF2B5EF4-FFF2-40B4-BE49-F238E27FC236}">
                      <a16:creationId xmlns:a16="http://schemas.microsoft.com/office/drawing/2014/main" id="{BA727C92-340A-4119-B9BF-23DF39650290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Agrupar 63">
                <a:extLst>
                  <a:ext uri="{FF2B5EF4-FFF2-40B4-BE49-F238E27FC236}">
                    <a16:creationId xmlns:a16="http://schemas.microsoft.com/office/drawing/2014/main" id="{2333279F-2024-41CA-AB05-542BE1ED8D3C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5" name="Trapezoide 64">
                  <a:extLst>
                    <a:ext uri="{FF2B5EF4-FFF2-40B4-BE49-F238E27FC236}">
                      <a16:creationId xmlns:a16="http://schemas.microsoft.com/office/drawing/2014/main" id="{CE82A882-EED9-453D-B2DA-6A37FAFFC5F0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rapezoide 65">
                  <a:extLst>
                    <a:ext uri="{FF2B5EF4-FFF2-40B4-BE49-F238E27FC236}">
                      <a16:creationId xmlns:a16="http://schemas.microsoft.com/office/drawing/2014/main" id="{2299D6FE-E608-4ECA-9B5C-D9688284C37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3B664C72-43D2-4C53-9605-3C4D198F2C97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57" name="Agrupar 56">
                <a:extLst>
                  <a:ext uri="{FF2B5EF4-FFF2-40B4-BE49-F238E27FC236}">
                    <a16:creationId xmlns:a16="http://schemas.microsoft.com/office/drawing/2014/main" id="{D3BBF2F8-732E-4B2E-8623-3ADD4C9B6F24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61" name="Trapezoide 60">
                  <a:extLst>
                    <a:ext uri="{FF2B5EF4-FFF2-40B4-BE49-F238E27FC236}">
                      <a16:creationId xmlns:a16="http://schemas.microsoft.com/office/drawing/2014/main" id="{466B58F0-C770-489E-AEF7-ED378CE37FCB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rapezoide 61">
                  <a:extLst>
                    <a:ext uri="{FF2B5EF4-FFF2-40B4-BE49-F238E27FC236}">
                      <a16:creationId xmlns:a16="http://schemas.microsoft.com/office/drawing/2014/main" id="{8794E34E-BD67-4D33-82BC-33B48B5A2C9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46673933-9C3E-43B2-B270-541F76C5DA5F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9" name="Trapezoide 58">
                  <a:extLst>
                    <a:ext uri="{FF2B5EF4-FFF2-40B4-BE49-F238E27FC236}">
                      <a16:creationId xmlns:a16="http://schemas.microsoft.com/office/drawing/2014/main" id="{1F3F5374-0CD5-4AE2-B5D6-006B23D3CF79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rapezoide 59">
                  <a:extLst>
                    <a:ext uri="{FF2B5EF4-FFF2-40B4-BE49-F238E27FC236}">
                      <a16:creationId xmlns:a16="http://schemas.microsoft.com/office/drawing/2014/main" id="{8F9EDD67-AA1E-4493-A444-3460FB270EF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040ECCED-317D-497A-85D8-37F378669872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51" name="Agrupar 50">
                <a:extLst>
                  <a:ext uri="{FF2B5EF4-FFF2-40B4-BE49-F238E27FC236}">
                    <a16:creationId xmlns:a16="http://schemas.microsoft.com/office/drawing/2014/main" id="{8342D620-84A4-40E4-AC45-584B36A51081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5" name="Trapezoide 54">
                  <a:extLst>
                    <a:ext uri="{FF2B5EF4-FFF2-40B4-BE49-F238E27FC236}">
                      <a16:creationId xmlns:a16="http://schemas.microsoft.com/office/drawing/2014/main" id="{3574A1E7-ADC4-4351-A628-EEC0E3E1525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rapezoide 55">
                  <a:extLst>
                    <a:ext uri="{FF2B5EF4-FFF2-40B4-BE49-F238E27FC236}">
                      <a16:creationId xmlns:a16="http://schemas.microsoft.com/office/drawing/2014/main" id="{96E1140B-47B5-4663-A45C-6C0DCF14F382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Agrupar 51">
                <a:extLst>
                  <a:ext uri="{FF2B5EF4-FFF2-40B4-BE49-F238E27FC236}">
                    <a16:creationId xmlns:a16="http://schemas.microsoft.com/office/drawing/2014/main" id="{E02CAD29-21C2-497F-9964-79703B3EA9A9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53" name="Trapezoide 52">
                  <a:extLst>
                    <a:ext uri="{FF2B5EF4-FFF2-40B4-BE49-F238E27FC236}">
                      <a16:creationId xmlns:a16="http://schemas.microsoft.com/office/drawing/2014/main" id="{798EE424-E542-41DE-B450-1EE89A76009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rapezoide 53">
                  <a:extLst>
                    <a:ext uri="{FF2B5EF4-FFF2-40B4-BE49-F238E27FC236}">
                      <a16:creationId xmlns:a16="http://schemas.microsoft.com/office/drawing/2014/main" id="{14E2B875-0B6C-456C-A031-603A50A40DA3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C20DA415-2349-437B-8EB5-652EBA8C3708}"/>
              </a:ext>
            </a:extLst>
          </p:cNvPr>
          <p:cNvGrpSpPr/>
          <p:nvPr/>
        </p:nvGrpSpPr>
        <p:grpSpPr>
          <a:xfrm rot="429916">
            <a:off x="5734849" y="3081269"/>
            <a:ext cx="713994" cy="713994"/>
            <a:chOff x="1926107" y="1619348"/>
            <a:chExt cx="3193568" cy="3193568"/>
          </a:xfrm>
          <a:solidFill>
            <a:schemeClr val="bg1">
              <a:lumMod val="75000"/>
            </a:schemeClr>
          </a:solidFill>
        </p:grpSpPr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8FC0D600-9322-4AFB-ADF2-A55721B81581}"/>
                </a:ext>
              </a:extLst>
            </p:cNvPr>
            <p:cNvSpPr/>
            <p:nvPr/>
          </p:nvSpPr>
          <p:spPr>
            <a:xfrm>
              <a:off x="2186087" y="1879332"/>
              <a:ext cx="2673607" cy="2673607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914619AE-38DE-4DBB-A7C4-CD77E5EE4B30}"/>
                </a:ext>
              </a:extLst>
            </p:cNvPr>
            <p:cNvGrpSpPr/>
            <p:nvPr/>
          </p:nvGrpSpPr>
          <p:grpSpPr>
            <a:xfrm>
              <a:off x="1926107" y="1619352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5138C34B-E4A8-4B75-86FB-354A9EEAED1E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6" name="Trapezoide 115">
                  <a:extLst>
                    <a:ext uri="{FF2B5EF4-FFF2-40B4-BE49-F238E27FC236}">
                      <a16:creationId xmlns:a16="http://schemas.microsoft.com/office/drawing/2014/main" id="{A0AA8359-3577-4F66-BE5E-F51F73B1D4B4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rapezoide 116">
                  <a:extLst>
                    <a:ext uri="{FF2B5EF4-FFF2-40B4-BE49-F238E27FC236}">
                      <a16:creationId xmlns:a16="http://schemas.microsoft.com/office/drawing/2014/main" id="{81423833-B96B-44A1-B9FF-5A3C0A3D5E3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Agrupar 112">
                <a:extLst>
                  <a:ext uri="{FF2B5EF4-FFF2-40B4-BE49-F238E27FC236}">
                    <a16:creationId xmlns:a16="http://schemas.microsoft.com/office/drawing/2014/main" id="{E2883574-D61E-4888-8F49-2004C50B122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4" name="Trapezoide 113">
                  <a:extLst>
                    <a:ext uri="{FF2B5EF4-FFF2-40B4-BE49-F238E27FC236}">
                      <a16:creationId xmlns:a16="http://schemas.microsoft.com/office/drawing/2014/main" id="{D465BD5C-D1FF-4A66-81B0-4DA02BB02AEF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rapezoide 114">
                  <a:extLst>
                    <a:ext uri="{FF2B5EF4-FFF2-40B4-BE49-F238E27FC236}">
                      <a16:creationId xmlns:a16="http://schemas.microsoft.com/office/drawing/2014/main" id="{6B7DD01F-0133-4F5E-889B-8B1B1183FDF4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4" name="Agrupar 83">
              <a:extLst>
                <a:ext uri="{FF2B5EF4-FFF2-40B4-BE49-F238E27FC236}">
                  <a16:creationId xmlns:a16="http://schemas.microsoft.com/office/drawing/2014/main" id="{0B600F8A-6D3F-4AF3-A341-FB28948876FF}"/>
                </a:ext>
              </a:extLst>
            </p:cNvPr>
            <p:cNvGrpSpPr/>
            <p:nvPr/>
          </p:nvGrpSpPr>
          <p:grpSpPr>
            <a:xfrm rot="1093516">
              <a:off x="1926108" y="1619351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06" name="Agrupar 105">
                <a:extLst>
                  <a:ext uri="{FF2B5EF4-FFF2-40B4-BE49-F238E27FC236}">
                    <a16:creationId xmlns:a16="http://schemas.microsoft.com/office/drawing/2014/main" id="{887746FF-2ED7-45A5-BA95-FBA82300CE64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10" name="Trapezoide 109">
                  <a:extLst>
                    <a:ext uri="{FF2B5EF4-FFF2-40B4-BE49-F238E27FC236}">
                      <a16:creationId xmlns:a16="http://schemas.microsoft.com/office/drawing/2014/main" id="{54E2B65D-F95A-4DBE-AB7A-8F1F23B51C95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Trapezoide 110">
                  <a:extLst>
                    <a:ext uri="{FF2B5EF4-FFF2-40B4-BE49-F238E27FC236}">
                      <a16:creationId xmlns:a16="http://schemas.microsoft.com/office/drawing/2014/main" id="{154D420F-6C97-4C0E-92B9-4DAD4E322BA1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Agrupar 106">
                <a:extLst>
                  <a:ext uri="{FF2B5EF4-FFF2-40B4-BE49-F238E27FC236}">
                    <a16:creationId xmlns:a16="http://schemas.microsoft.com/office/drawing/2014/main" id="{668A5DBD-38A3-49CE-BA37-C4AFF0A3356B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8" name="Trapezoide 107">
                  <a:extLst>
                    <a:ext uri="{FF2B5EF4-FFF2-40B4-BE49-F238E27FC236}">
                      <a16:creationId xmlns:a16="http://schemas.microsoft.com/office/drawing/2014/main" id="{8103A7EE-3EBB-4F87-93EB-46D42D5DD95A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rapezoide 108">
                  <a:extLst>
                    <a:ext uri="{FF2B5EF4-FFF2-40B4-BE49-F238E27FC236}">
                      <a16:creationId xmlns:a16="http://schemas.microsoft.com/office/drawing/2014/main" id="{7CACD796-ACD1-4306-80B0-67DDAF46D940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748F5F61-160A-437E-88C8-2E89C5396DB5}"/>
                </a:ext>
              </a:extLst>
            </p:cNvPr>
            <p:cNvGrpSpPr/>
            <p:nvPr/>
          </p:nvGrpSpPr>
          <p:grpSpPr>
            <a:xfrm rot="2155850">
              <a:off x="1926109" y="1619350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100" name="Agrupar 99">
                <a:extLst>
                  <a:ext uri="{FF2B5EF4-FFF2-40B4-BE49-F238E27FC236}">
                    <a16:creationId xmlns:a16="http://schemas.microsoft.com/office/drawing/2014/main" id="{0C226B91-2287-4B7B-BCDD-AC92F320762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4" name="Trapezoide 103">
                  <a:extLst>
                    <a:ext uri="{FF2B5EF4-FFF2-40B4-BE49-F238E27FC236}">
                      <a16:creationId xmlns:a16="http://schemas.microsoft.com/office/drawing/2014/main" id="{2D6EE68E-D2BF-4D0B-9993-7BB562B7A78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rapezoide 104">
                  <a:extLst>
                    <a:ext uri="{FF2B5EF4-FFF2-40B4-BE49-F238E27FC236}">
                      <a16:creationId xmlns:a16="http://schemas.microsoft.com/office/drawing/2014/main" id="{645B88FB-58DE-420E-B5B7-E7DCD07F352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Agrupar 100">
                <a:extLst>
                  <a:ext uri="{FF2B5EF4-FFF2-40B4-BE49-F238E27FC236}">
                    <a16:creationId xmlns:a16="http://schemas.microsoft.com/office/drawing/2014/main" id="{3863E32C-63E1-4489-84D5-9E58C152885E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102" name="Trapezoide 101">
                  <a:extLst>
                    <a:ext uri="{FF2B5EF4-FFF2-40B4-BE49-F238E27FC236}">
                      <a16:creationId xmlns:a16="http://schemas.microsoft.com/office/drawing/2014/main" id="{F1298EE9-99FE-4BBF-97FB-770D347D9BF1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rapezoide 102">
                  <a:extLst>
                    <a:ext uri="{FF2B5EF4-FFF2-40B4-BE49-F238E27FC236}">
                      <a16:creationId xmlns:a16="http://schemas.microsoft.com/office/drawing/2014/main" id="{7714F66C-C82F-47A4-AF01-58A2582DC548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BE0769FD-AE50-42B8-87C5-7A0335AAE72A}"/>
                </a:ext>
              </a:extLst>
            </p:cNvPr>
            <p:cNvGrpSpPr/>
            <p:nvPr/>
          </p:nvGrpSpPr>
          <p:grpSpPr>
            <a:xfrm rot="3197232">
              <a:off x="1926110" y="1619349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94" name="Agrupar 93">
                <a:extLst>
                  <a:ext uri="{FF2B5EF4-FFF2-40B4-BE49-F238E27FC236}">
                    <a16:creationId xmlns:a16="http://schemas.microsoft.com/office/drawing/2014/main" id="{21CC626B-F4ED-4250-A7EE-0E4C720BAA86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8" name="Trapezoide 97">
                  <a:extLst>
                    <a:ext uri="{FF2B5EF4-FFF2-40B4-BE49-F238E27FC236}">
                      <a16:creationId xmlns:a16="http://schemas.microsoft.com/office/drawing/2014/main" id="{9A94E151-E817-4553-BC9C-B520E30529AD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Trapezoide 98">
                  <a:extLst>
                    <a:ext uri="{FF2B5EF4-FFF2-40B4-BE49-F238E27FC236}">
                      <a16:creationId xmlns:a16="http://schemas.microsoft.com/office/drawing/2014/main" id="{46413CAC-1E74-420A-A18E-D89B03F081C7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Agrupar 94">
                <a:extLst>
                  <a:ext uri="{FF2B5EF4-FFF2-40B4-BE49-F238E27FC236}">
                    <a16:creationId xmlns:a16="http://schemas.microsoft.com/office/drawing/2014/main" id="{9F25FE30-718B-434C-8F81-72ED1BA454D8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6" name="Trapezoide 95">
                  <a:extLst>
                    <a:ext uri="{FF2B5EF4-FFF2-40B4-BE49-F238E27FC236}">
                      <a16:creationId xmlns:a16="http://schemas.microsoft.com/office/drawing/2014/main" id="{AF643A99-9667-4105-A9B9-DAB3C4442962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rapezoide 96">
                  <a:extLst>
                    <a:ext uri="{FF2B5EF4-FFF2-40B4-BE49-F238E27FC236}">
                      <a16:creationId xmlns:a16="http://schemas.microsoft.com/office/drawing/2014/main" id="{D104C949-667D-44FF-9573-44C4E709BBE6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0C1632C1-05E4-4A1D-BEA9-AFE4A6AE66D9}"/>
                </a:ext>
              </a:extLst>
            </p:cNvPr>
            <p:cNvGrpSpPr/>
            <p:nvPr/>
          </p:nvGrpSpPr>
          <p:grpSpPr>
            <a:xfrm rot="4261893">
              <a:off x="1926111" y="1619348"/>
              <a:ext cx="3193564" cy="3193564"/>
              <a:chOff x="1926107" y="1619352"/>
              <a:chExt cx="3193564" cy="3193564"/>
            </a:xfrm>
            <a:grpFill/>
          </p:grpSpPr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68E0CE1F-5B42-45CC-8E5B-D194F571C4FA}"/>
                  </a:ext>
                </a:extLst>
              </p:cNvPr>
              <p:cNvGrpSpPr/>
              <p:nvPr/>
            </p:nvGrpSpPr>
            <p:grpSpPr>
              <a:xfrm>
                <a:off x="3378758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2" name="Trapezoide 91">
                  <a:extLst>
                    <a:ext uri="{FF2B5EF4-FFF2-40B4-BE49-F238E27FC236}">
                      <a16:creationId xmlns:a16="http://schemas.microsoft.com/office/drawing/2014/main" id="{CA24C11E-7684-49A2-A8B5-22BCF823FA38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rapezoide 92">
                  <a:extLst>
                    <a:ext uri="{FF2B5EF4-FFF2-40B4-BE49-F238E27FC236}">
                      <a16:creationId xmlns:a16="http://schemas.microsoft.com/office/drawing/2014/main" id="{5E0CBE59-8302-48F1-9688-FA1E5EC5E1BA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Agrupar 88">
                <a:extLst>
                  <a:ext uri="{FF2B5EF4-FFF2-40B4-BE49-F238E27FC236}">
                    <a16:creationId xmlns:a16="http://schemas.microsoft.com/office/drawing/2014/main" id="{03E2A0D8-7593-4057-877D-8B498D469E13}"/>
                  </a:ext>
                </a:extLst>
              </p:cNvPr>
              <p:cNvGrpSpPr/>
              <p:nvPr/>
            </p:nvGrpSpPr>
            <p:grpSpPr>
              <a:xfrm rot="16200000">
                <a:off x="3378757" y="1619352"/>
                <a:ext cx="288264" cy="3193564"/>
                <a:chOff x="3378758" y="1619352"/>
                <a:chExt cx="288264" cy="3193564"/>
              </a:xfrm>
              <a:grpFill/>
            </p:grpSpPr>
            <p:sp>
              <p:nvSpPr>
                <p:cNvPr id="90" name="Trapezoide 89">
                  <a:extLst>
                    <a:ext uri="{FF2B5EF4-FFF2-40B4-BE49-F238E27FC236}">
                      <a16:creationId xmlns:a16="http://schemas.microsoft.com/office/drawing/2014/main" id="{71165B73-8938-48D6-AF13-1ADC820CE937}"/>
                    </a:ext>
                  </a:extLst>
                </p:cNvPr>
                <p:cNvSpPr/>
                <p:nvPr/>
              </p:nvSpPr>
              <p:spPr>
                <a:xfrm>
                  <a:off x="3378758" y="1619352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rapezoide 90">
                  <a:extLst>
                    <a:ext uri="{FF2B5EF4-FFF2-40B4-BE49-F238E27FC236}">
                      <a16:creationId xmlns:a16="http://schemas.microsoft.com/office/drawing/2014/main" id="{5DAEAC4D-6D4C-446D-BB91-1CBAE28BDDFE}"/>
                    </a:ext>
                  </a:extLst>
                </p:cNvPr>
                <p:cNvSpPr/>
                <p:nvPr/>
              </p:nvSpPr>
              <p:spPr>
                <a:xfrm rot="10800000">
                  <a:off x="3378758" y="4598657"/>
                  <a:ext cx="288264" cy="214259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4098" name="Picture 2" descr="Orientação profissional: que caminho seguir? - Univiçosa | Centro  Universitário de Viçosa - Univiçosa | Centro Universitário de Viçosa">
            <a:extLst>
              <a:ext uri="{FF2B5EF4-FFF2-40B4-BE49-F238E27FC236}">
                <a16:creationId xmlns:a16="http://schemas.microsoft.com/office/drawing/2014/main" id="{8C54470F-1735-B568-10CE-90DA4E7A7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46569" b="16557"/>
          <a:stretch/>
        </p:blipFill>
        <p:spPr bwMode="auto">
          <a:xfrm>
            <a:off x="904481" y="2237481"/>
            <a:ext cx="1784819" cy="27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rientação profissional: que caminho seguir? - Univiçosa | Centro  Universitário de Viçosa - Univiçosa | Centro Universitário de Viçosa">
            <a:extLst>
              <a:ext uri="{FF2B5EF4-FFF2-40B4-BE49-F238E27FC236}">
                <a16:creationId xmlns:a16="http://schemas.microsoft.com/office/drawing/2014/main" id="{42739BD9-7F84-3D6E-BC7A-09E30C3AA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46569" b="16557"/>
          <a:stretch/>
        </p:blipFill>
        <p:spPr bwMode="auto">
          <a:xfrm>
            <a:off x="9763710" y="2187621"/>
            <a:ext cx="1784819" cy="27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ccel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do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{CF1573E5-1717-4299-AC04-8AE35EFB0A52}tf56160789_win32</Template>
  <TotalTime>799</TotalTime>
  <Words>768</Words>
  <Application>Microsoft Office PowerPoint</Application>
  <PresentationFormat>Widescreen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Bebas Neue</vt:lpstr>
      <vt:lpstr>Bookman Old Style</vt:lpstr>
      <vt:lpstr>Calibri</vt:lpstr>
      <vt:lpstr>Cambria</vt:lpstr>
      <vt:lpstr>Franklin Gothic Book</vt:lpstr>
      <vt:lpstr>techenfim-empresa</vt:lpstr>
      <vt:lpstr>Wingdings</vt:lpstr>
      <vt:lpstr>Personalizado</vt:lpstr>
      <vt:lpstr>REALINHANDO TRILHAS  PARA DESENVOLVER TECNOLOGIAS NO GRUPO DE PESQUISA PESCA-UEPA: RELATO DE EXPERIÊNCIA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 1 2007-2023</vt:lpstr>
      <vt:lpstr>Apresentação do PowerPoint</vt:lpstr>
      <vt:lpstr>Apresentação do PowerPoint</vt:lpstr>
      <vt:lpstr>Apresentação do PowerPoint</vt:lpstr>
      <vt:lpstr>FASE 2 2023-até o presente</vt:lpstr>
      <vt:lpstr>2023</vt:lpstr>
      <vt:lpstr>Apresentação do PowerPoint</vt:lpstr>
      <vt:lpstr>Apresentação do PowerPoint</vt:lpstr>
      <vt:lpstr>2023-2024</vt:lpstr>
      <vt:lpstr>Avaliação de Tecnologias em Saúde – ATS/HTA</vt:lpstr>
      <vt:lpstr>Apresentação do PowerPoint</vt:lpstr>
      <vt:lpstr>Apresentação do PowerPoint</vt:lpstr>
      <vt:lpstr>2025</vt:lpstr>
      <vt:lpstr>Escala TRL</vt:lpstr>
      <vt:lpstr>Apresentação do PowerPoint</vt:lpstr>
      <vt:lpstr>Apresentação do PowerPoint</vt:lpstr>
      <vt:lpstr>https://www.gov.br/apps/avakchek  https://www.agite.se/avakchek </vt:lpstr>
      <vt:lpstr>Palavras Finais</vt:lpstr>
      <vt:lpstr>Apresentação do PowerPoint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SAMSUNG</dc:creator>
  <cp:lastModifiedBy>Solange Franco</cp:lastModifiedBy>
  <cp:revision>16</cp:revision>
  <dcterms:created xsi:type="dcterms:W3CDTF">2024-08-16T15:28:17Z</dcterms:created>
  <dcterms:modified xsi:type="dcterms:W3CDTF">2026-03-03T02:21:29Z</dcterms:modified>
</cp:coreProperties>
</file>